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90" r:id="rId3"/>
    <p:sldId id="291" r:id="rId4"/>
    <p:sldId id="294" r:id="rId5"/>
    <p:sldId id="296" r:id="rId6"/>
    <p:sldId id="297" r:id="rId7"/>
    <p:sldId id="300" r:id="rId8"/>
    <p:sldId id="298" r:id="rId9"/>
    <p:sldId id="292" r:id="rId10"/>
    <p:sldId id="286" r:id="rId11"/>
    <p:sldId id="287" r:id="rId12"/>
    <p:sldId id="301" r:id="rId13"/>
    <p:sldId id="303" r:id="rId14"/>
    <p:sldId id="288" r:id="rId15"/>
    <p:sldId id="305" r:id="rId16"/>
    <p:sldId id="304" r:id="rId17"/>
    <p:sldId id="289" r:id="rId18"/>
    <p:sldId id="312" r:id="rId19"/>
    <p:sldId id="306" r:id="rId20"/>
    <p:sldId id="307" r:id="rId21"/>
    <p:sldId id="308" r:id="rId22"/>
    <p:sldId id="313" r:id="rId23"/>
    <p:sldId id="314" r:id="rId24"/>
    <p:sldId id="310" r:id="rId25"/>
    <p:sldId id="282" r:id="rId26"/>
    <p:sldId id="316" r:id="rId27"/>
    <p:sldId id="293" r:id="rId28"/>
    <p:sldId id="302" r:id="rId29"/>
    <p:sldId id="319" r:id="rId30"/>
    <p:sldId id="320" r:id="rId31"/>
    <p:sldId id="315" r:id="rId32"/>
    <p:sldId id="318" r:id="rId33"/>
    <p:sldId id="317" r:id="rId3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770" autoAdjust="0"/>
  </p:normalViewPr>
  <p:slideViewPr>
    <p:cSldViewPr snapToGrid="0">
      <p:cViewPr varScale="1">
        <p:scale>
          <a:sx n="65" d="100"/>
          <a:sy n="65" d="100"/>
        </p:scale>
        <p:origin x="1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A8CB2-E714-4B07-A0C8-0C48BB4D3461}" type="datetimeFigureOut">
              <a:rPr lang="da-DK" smtClean="0"/>
              <a:t>01-09-2019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172B6-9F31-4703-9139-F0CE0C3B95F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76759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56141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baseline="0" dirty="0" smtClean="0"/>
              <a:t>Main </a:t>
            </a:r>
            <a:r>
              <a:rPr lang="hu-HU" baseline="0" dirty="0" err="1" smtClean="0"/>
              <a:t>challenges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Physical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background</a:t>
            </a:r>
            <a:r>
              <a:rPr lang="hu-HU" baseline="0" dirty="0" smtClean="0"/>
              <a:t>: </a:t>
            </a:r>
            <a:r>
              <a:rPr lang="hu-HU" baseline="0" dirty="0" err="1" smtClean="0"/>
              <a:t>heat</a:t>
            </a:r>
            <a:r>
              <a:rPr lang="hu-HU" baseline="0" dirty="0" smtClean="0"/>
              <a:t> flow </a:t>
            </a:r>
            <a:r>
              <a:rPr lang="hu-HU" baseline="0" dirty="0" err="1" smtClean="0"/>
              <a:t>rate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should</a:t>
            </a:r>
            <a:r>
              <a:rPr lang="hu-HU" baseline="0" dirty="0" smtClean="0"/>
              <a:t> be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linear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combination</a:t>
            </a:r>
            <a:r>
              <a:rPr lang="hu-HU" baseline="0" dirty="0" smtClean="0"/>
              <a:t> of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energy</a:t>
            </a:r>
            <a:r>
              <a:rPr lang="hu-HU" baseline="0" dirty="0" smtClean="0"/>
              <a:t> flow </a:t>
            </a:r>
            <a:r>
              <a:rPr lang="hu-HU" baseline="0" dirty="0" err="1" smtClean="0"/>
              <a:t>rates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Error</a:t>
            </a:r>
            <a:r>
              <a:rPr lang="hu-HU" baseline="0" dirty="0" smtClean="0"/>
              <a:t> of </a:t>
            </a:r>
            <a:r>
              <a:rPr lang="hu-HU" baseline="0" dirty="0" err="1" smtClean="0"/>
              <a:t>this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assumptions</a:t>
            </a:r>
            <a:r>
              <a:rPr lang="hu-HU" baseline="0" dirty="0" smtClean="0"/>
              <a:t> is </a:t>
            </a:r>
            <a:r>
              <a:rPr lang="hu-HU" baseline="0" dirty="0" err="1" smtClean="0"/>
              <a:t>caused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transients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energy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accumulation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Error</a:t>
            </a:r>
            <a:r>
              <a:rPr lang="hu-HU" baseline="0" dirty="0" smtClean="0"/>
              <a:t> is </a:t>
            </a:r>
            <a:r>
              <a:rPr lang="hu-HU" baseline="0" dirty="0" err="1" smtClean="0"/>
              <a:t>bounded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in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case</a:t>
            </a:r>
            <a:r>
              <a:rPr lang="hu-HU" baseline="0" dirty="0" smtClean="0"/>
              <a:t> of </a:t>
            </a:r>
            <a:r>
              <a:rPr lang="hu-HU" baseline="0" dirty="0" err="1" smtClean="0"/>
              <a:t>normal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operation</a:t>
            </a:r>
            <a:endParaRPr lang="hu-H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68733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25090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 err="1" smtClean="0"/>
              <a:t>Algorithm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from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field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machine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learning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maximize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likelihood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latent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variable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models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Latent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variable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model</a:t>
            </a:r>
            <a:r>
              <a:rPr lang="hu-HU" baseline="0" dirty="0" smtClean="0"/>
              <a:t>: </a:t>
            </a:r>
            <a:r>
              <a:rPr lang="hu-HU" baseline="0" dirty="0" err="1" smtClean="0"/>
              <a:t>there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unobserved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variables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which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are</a:t>
            </a:r>
            <a:r>
              <a:rPr lang="hu-HU" baseline="0" dirty="0" smtClean="0"/>
              <a:t> projected </a:t>
            </a:r>
            <a:r>
              <a:rPr lang="hu-HU" baseline="0" dirty="0" err="1" smtClean="0"/>
              <a:t>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data</a:t>
            </a:r>
            <a:r>
              <a:rPr lang="hu-HU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hu-HU" baseline="0" dirty="0" smtClean="0"/>
              <a:t>E </a:t>
            </a:r>
            <a:r>
              <a:rPr lang="hu-HU" baseline="0" dirty="0" err="1" smtClean="0"/>
              <a:t>step</a:t>
            </a:r>
            <a:r>
              <a:rPr lang="hu-HU" baseline="0" dirty="0" smtClean="0"/>
              <a:t>. </a:t>
            </a:r>
            <a:r>
              <a:rPr lang="hu-HU" baseline="0" dirty="0" err="1" smtClean="0"/>
              <a:t>Changing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structure</a:t>
            </a:r>
            <a:r>
              <a:rPr lang="hu-HU" baseline="0" dirty="0" smtClean="0"/>
              <a:t> is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minimize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misfit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between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distributions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which</a:t>
            </a:r>
            <a:r>
              <a:rPr lang="hu-HU" baseline="0" dirty="0" smtClean="0"/>
              <a:t> </a:t>
            </a:r>
            <a:r>
              <a:rPr lang="hu-HU" baseline="0" dirty="0" err="1" smtClean="0"/>
              <a:t>is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called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KL </a:t>
            </a:r>
            <a:r>
              <a:rPr lang="hu-HU" baseline="0" dirty="0" err="1" smtClean="0"/>
              <a:t>divergence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smtClean="0"/>
              <a:t>M </a:t>
            </a:r>
            <a:r>
              <a:rPr lang="hu-HU" baseline="0" dirty="0" err="1" smtClean="0"/>
              <a:t>step</a:t>
            </a:r>
            <a:r>
              <a:rPr lang="hu-HU" baseline="0" dirty="0" smtClean="0"/>
              <a:t>: </a:t>
            </a:r>
            <a:r>
              <a:rPr lang="hu-HU" baseline="0" dirty="0" err="1" smtClean="0"/>
              <a:t>parameters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modified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maximize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likelihood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23714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 smtClean="0"/>
              <a:t>GMM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with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two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clusters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dirty="0" err="1" smtClean="0"/>
              <a:t>Window</a:t>
            </a:r>
            <a:r>
              <a:rPr lang="hu-HU" dirty="0" smtClean="0"/>
              <a:t> </a:t>
            </a:r>
            <a:r>
              <a:rPr lang="hu-HU" dirty="0" err="1" smtClean="0"/>
              <a:t>length</a:t>
            </a:r>
            <a:r>
              <a:rPr lang="hu-HU" dirty="0" smtClean="0"/>
              <a:t> of 10 </a:t>
            </a:r>
            <a:r>
              <a:rPr lang="hu-HU" dirty="0" err="1" smtClean="0"/>
              <a:t>data</a:t>
            </a:r>
            <a:r>
              <a:rPr lang="hu-HU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hu-HU" dirty="0" err="1" smtClean="0"/>
              <a:t>Prob</a:t>
            </a:r>
            <a:r>
              <a:rPr lang="hu-HU" dirty="0" smtClean="0"/>
              <a:t>. </a:t>
            </a:r>
            <a:r>
              <a:rPr lang="hu-HU" dirty="0" err="1" smtClean="0"/>
              <a:t>density</a:t>
            </a:r>
            <a:r>
              <a:rPr lang="hu-HU" dirty="0" smtClean="0"/>
              <a:t> </a:t>
            </a:r>
            <a:r>
              <a:rPr lang="hu-HU" dirty="0" err="1" smtClean="0"/>
              <a:t>value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normal</a:t>
            </a:r>
            <a:r>
              <a:rPr lang="hu-HU" dirty="0" smtClean="0"/>
              <a:t> </a:t>
            </a:r>
            <a:r>
              <a:rPr lang="hu-HU" dirty="0" err="1" smtClean="0"/>
              <a:t>operation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cluster</a:t>
            </a:r>
            <a:r>
              <a:rPr lang="hu-HU" baseline="0" dirty="0" smtClean="0"/>
              <a:t> is </a:t>
            </a:r>
            <a:r>
              <a:rPr lang="hu-HU" baseline="0" dirty="0" err="1" smtClean="0"/>
              <a:t>higher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its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responsibility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is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higher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smtClean="0"/>
              <a:t>The more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mean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diverges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swifter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fault </a:t>
            </a:r>
            <a:r>
              <a:rPr lang="hu-HU" baseline="0" dirty="0" err="1" smtClean="0"/>
              <a:t>tracking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becomes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as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faulty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cluster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takes</a:t>
            </a:r>
            <a:r>
              <a:rPr lang="hu-HU" baseline="0" dirty="0" smtClean="0"/>
              <a:t> more </a:t>
            </a:r>
            <a:r>
              <a:rPr lang="hu-HU" baseline="0" dirty="0" err="1" smtClean="0"/>
              <a:t>responsibility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When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prob</a:t>
            </a:r>
            <a:r>
              <a:rPr lang="hu-HU" baseline="0" dirty="0" smtClean="0"/>
              <a:t>. </a:t>
            </a:r>
            <a:r>
              <a:rPr lang="hu-HU" baseline="0" dirty="0" err="1" smtClean="0"/>
              <a:t>density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value</a:t>
            </a:r>
            <a:r>
              <a:rPr lang="hu-HU" baseline="0" dirty="0" smtClean="0"/>
              <a:t> of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faulty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cluster</a:t>
            </a:r>
            <a:r>
              <a:rPr lang="hu-HU" baseline="0" dirty="0" smtClean="0"/>
              <a:t> is </a:t>
            </a:r>
            <a:r>
              <a:rPr lang="hu-HU" baseline="0" dirty="0" err="1" smtClean="0"/>
              <a:t>higher</a:t>
            </a:r>
            <a:r>
              <a:rPr lang="hu-HU" baseline="0" dirty="0" smtClean="0"/>
              <a:t>, alarm is </a:t>
            </a:r>
            <a:r>
              <a:rPr lang="hu-HU" baseline="0" dirty="0" err="1" smtClean="0"/>
              <a:t>fired</a:t>
            </a:r>
            <a:r>
              <a:rPr lang="hu-HU" baseline="0" dirty="0" smtClean="0"/>
              <a:t>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7199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baseline="0" dirty="0" smtClean="0"/>
              <a:t>Strong </a:t>
            </a:r>
            <a:r>
              <a:rPr lang="hu-HU" baseline="0" dirty="0" err="1" smtClean="0"/>
              <a:t>detectbility</a:t>
            </a:r>
            <a:r>
              <a:rPr lang="hu-HU" baseline="0" dirty="0" smtClean="0"/>
              <a:t> is </a:t>
            </a:r>
            <a:r>
              <a:rPr lang="hu-HU" baseline="0" dirty="0" err="1" smtClean="0"/>
              <a:t>guaranteed</a:t>
            </a:r>
            <a:r>
              <a:rPr lang="hu-HU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Left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side</a:t>
            </a:r>
            <a:r>
              <a:rPr lang="hu-HU" baseline="0" dirty="0" smtClean="0"/>
              <a:t>, right </a:t>
            </a:r>
            <a:r>
              <a:rPr lang="hu-HU" baseline="0" dirty="0" err="1" smtClean="0"/>
              <a:t>side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smtClean="0"/>
              <a:t>CUSUM: </a:t>
            </a:r>
            <a:r>
              <a:rPr lang="hu-HU" baseline="0" dirty="0" err="1" smtClean="0"/>
              <a:t>slowness</a:t>
            </a:r>
            <a:r>
              <a:rPr lang="hu-HU" baseline="0" dirty="0" smtClean="0"/>
              <a:t>. GLR: </a:t>
            </a:r>
            <a:r>
              <a:rPr lang="hu-HU" baseline="0" dirty="0" err="1" smtClean="0"/>
              <a:t>false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alarms</a:t>
            </a:r>
            <a:r>
              <a:rPr lang="hu-HU" baseline="0" dirty="0" smtClean="0"/>
              <a:t>. EM: </a:t>
            </a:r>
            <a:r>
              <a:rPr lang="hu-HU" baseline="0" dirty="0" err="1" smtClean="0"/>
              <a:t>missed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detection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Threshold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dependency</a:t>
            </a:r>
            <a:endParaRPr lang="hu-HU" baseline="0" dirty="0" smtClean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37731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baseline="0" dirty="0" err="1" smtClean="0"/>
              <a:t>Threshold</a:t>
            </a:r>
            <a:r>
              <a:rPr lang="hu-HU" baseline="0" dirty="0" smtClean="0"/>
              <a:t> free </a:t>
            </a:r>
            <a:r>
              <a:rPr lang="hu-HU" baseline="0" dirty="0" err="1" smtClean="0"/>
              <a:t>method</a:t>
            </a:r>
            <a:r>
              <a:rPr lang="hu-HU" baseline="0" dirty="0" smtClean="0"/>
              <a:t>: AUC, </a:t>
            </a:r>
            <a:r>
              <a:rPr lang="hu-HU" baseline="0" dirty="0" err="1" smtClean="0"/>
              <a:t>directly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relates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better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scaled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sensitivity</a:t>
            </a:r>
            <a:r>
              <a:rPr lang="hu-HU" baseline="0" dirty="0" smtClean="0"/>
              <a:t> index </a:t>
            </a:r>
            <a:r>
              <a:rPr lang="hu-HU" baseline="0" dirty="0" err="1" smtClean="0"/>
              <a:t>from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field</a:t>
            </a:r>
            <a:r>
              <a:rPr lang="hu-HU" baseline="0" dirty="0" smtClean="0"/>
              <a:t> of </a:t>
            </a:r>
            <a:r>
              <a:rPr lang="hu-HU" baseline="0" dirty="0" err="1" smtClean="0"/>
              <a:t>signal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processing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dirty="0" smtClean="0"/>
              <a:t>Best </a:t>
            </a:r>
            <a:r>
              <a:rPr lang="hu-HU" dirty="0" err="1" smtClean="0"/>
              <a:t>classifier</a:t>
            </a:r>
            <a:r>
              <a:rPr lang="hu-HU" dirty="0" smtClean="0"/>
              <a:t>: </a:t>
            </a:r>
            <a:r>
              <a:rPr lang="hu-HU" dirty="0" err="1" smtClean="0"/>
              <a:t>enthalpy</a:t>
            </a:r>
            <a:r>
              <a:rPr lang="hu-HU" dirty="0" smtClean="0"/>
              <a:t> </a:t>
            </a:r>
            <a:r>
              <a:rPr lang="hu-HU" dirty="0" err="1" smtClean="0"/>
              <a:t>residual</a:t>
            </a:r>
            <a:r>
              <a:rPr lang="hu-HU" dirty="0" smtClean="0"/>
              <a:t>, </a:t>
            </a:r>
            <a:r>
              <a:rPr lang="hu-HU" dirty="0" err="1" smtClean="0"/>
              <a:t>but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slow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dynamics</a:t>
            </a:r>
            <a:r>
              <a:rPr lang="hu-HU" baseline="0" dirty="0" smtClean="0"/>
              <a:t>: </a:t>
            </a:r>
            <a:r>
              <a:rPr lang="hu-HU" baseline="0" dirty="0" err="1" smtClean="0"/>
              <a:t>large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detection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time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smtClean="0"/>
              <a:t>Best </a:t>
            </a:r>
            <a:r>
              <a:rPr lang="hu-HU" baseline="0" dirty="0" err="1" smtClean="0"/>
              <a:t>detectors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this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case</a:t>
            </a:r>
            <a:r>
              <a:rPr lang="hu-HU" baseline="0" dirty="0" smtClean="0"/>
              <a:t>: GLR and EM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18718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 err="1" smtClean="0"/>
              <a:t>Insulation</a:t>
            </a:r>
            <a:r>
              <a:rPr lang="hu-HU" dirty="0" smtClean="0"/>
              <a:t> fault </a:t>
            </a:r>
            <a:r>
              <a:rPr lang="hu-HU" dirty="0" err="1" smtClean="0"/>
              <a:t>scenario</a:t>
            </a:r>
            <a:r>
              <a:rPr lang="hu-HU" dirty="0" smtClean="0"/>
              <a:t> is </a:t>
            </a:r>
            <a:r>
              <a:rPr lang="hu-HU" dirty="0" err="1" smtClean="0"/>
              <a:t>considered</a:t>
            </a:r>
            <a:endParaRPr lang="hu-HU" dirty="0" smtClean="0"/>
          </a:p>
          <a:p>
            <a:pPr marL="171450" indent="-171450">
              <a:buFontTx/>
              <a:buChar char="-"/>
            </a:pPr>
            <a:r>
              <a:rPr lang="hu-HU" dirty="0" err="1" smtClean="0"/>
              <a:t>Left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box</a:t>
            </a:r>
            <a:r>
              <a:rPr lang="hu-HU" baseline="0" dirty="0" smtClean="0"/>
              <a:t>: </a:t>
            </a:r>
            <a:r>
              <a:rPr lang="hu-HU" baseline="0" dirty="0" err="1" smtClean="0"/>
              <a:t>up</a:t>
            </a:r>
            <a:r>
              <a:rPr lang="hu-HU" baseline="0" dirty="0" smtClean="0"/>
              <a:t>: no fault </a:t>
            </a:r>
            <a:r>
              <a:rPr lang="hu-HU" baseline="0" dirty="0" err="1" smtClean="0"/>
              <a:t>handling</a:t>
            </a:r>
            <a:r>
              <a:rPr lang="hu-HU" baseline="0" dirty="0" smtClean="0"/>
              <a:t>, down: fault </a:t>
            </a:r>
            <a:r>
              <a:rPr lang="hu-HU" baseline="0" dirty="0" err="1" smtClean="0"/>
              <a:t>handling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Since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new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operation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points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discovered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outside</a:t>
            </a:r>
            <a:r>
              <a:rPr lang="hu-HU" baseline="0" dirty="0" smtClean="0"/>
              <a:t> of </a:t>
            </a:r>
            <a:r>
              <a:rPr lang="hu-HU" baseline="0" dirty="0" err="1" smtClean="0"/>
              <a:t>normal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operation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large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estimation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errors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smtClean="0"/>
              <a:t>Right </a:t>
            </a:r>
            <a:r>
              <a:rPr lang="hu-HU" baseline="0" dirty="0" err="1" smtClean="0"/>
              <a:t>box</a:t>
            </a:r>
            <a:r>
              <a:rPr lang="hu-HU" baseline="0" dirty="0" smtClean="0"/>
              <a:t>: </a:t>
            </a:r>
            <a:r>
              <a:rPr lang="hu-HU" baseline="0" dirty="0" err="1" smtClean="0"/>
              <a:t>temperature</a:t>
            </a:r>
            <a:r>
              <a:rPr lang="hu-HU" baseline="0" dirty="0" smtClean="0"/>
              <a:t> fault </a:t>
            </a:r>
            <a:r>
              <a:rPr lang="hu-HU" baseline="0" dirty="0" err="1" smtClean="0"/>
              <a:t>estimation</a:t>
            </a:r>
            <a:r>
              <a:rPr lang="hu-HU" baseline="0" dirty="0" smtClean="0"/>
              <a:t>. </a:t>
            </a:r>
            <a:r>
              <a:rPr lang="hu-HU" baseline="0" dirty="0" err="1" smtClean="0"/>
              <a:t>Due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small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perturbance</a:t>
            </a:r>
            <a:r>
              <a:rPr lang="hu-HU" baseline="0" dirty="0" smtClean="0"/>
              <a:t> of </a:t>
            </a:r>
            <a:r>
              <a:rPr lang="hu-HU" baseline="0" dirty="0" err="1" smtClean="0"/>
              <a:t>regressors</a:t>
            </a:r>
            <a:r>
              <a:rPr lang="hu-HU" baseline="0" dirty="0" smtClean="0"/>
              <a:t>, 30% of </a:t>
            </a:r>
            <a:r>
              <a:rPr lang="hu-HU" baseline="0" dirty="0" err="1" smtClean="0"/>
              <a:t>error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57507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 smtClean="0"/>
              <a:t>COP ratio</a:t>
            </a:r>
          </a:p>
          <a:p>
            <a:pPr marL="171450" indent="-171450">
              <a:buFontTx/>
              <a:buChar char="-"/>
            </a:pPr>
            <a:r>
              <a:rPr lang="hu-HU" dirty="0" err="1" smtClean="0"/>
              <a:t>Left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box</a:t>
            </a:r>
            <a:r>
              <a:rPr lang="hu-HU" baseline="0" dirty="0" smtClean="0"/>
              <a:t>: COP and </a:t>
            </a:r>
            <a:r>
              <a:rPr lang="hu-HU" baseline="0" dirty="0" err="1" smtClean="0"/>
              <a:t>evaporator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outlet</a:t>
            </a:r>
            <a:r>
              <a:rPr lang="hu-HU" baseline="0" dirty="0" smtClean="0"/>
              <a:t> h (</a:t>
            </a:r>
            <a:r>
              <a:rPr lang="hu-HU" baseline="0" dirty="0" err="1" smtClean="0"/>
              <a:t>relate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cabinet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temperatures</a:t>
            </a:r>
            <a:r>
              <a:rPr lang="hu-HU" baseline="0" dirty="0" smtClean="0"/>
              <a:t>), right </a:t>
            </a:r>
            <a:r>
              <a:rPr lang="hu-HU" baseline="0" dirty="0" err="1" smtClean="0"/>
              <a:t>box</a:t>
            </a:r>
            <a:r>
              <a:rPr lang="hu-HU" baseline="0" dirty="0" smtClean="0"/>
              <a:t>: </a:t>
            </a:r>
            <a:r>
              <a:rPr lang="hu-HU" baseline="0" dirty="0" err="1" smtClean="0"/>
              <a:t>inputs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simulation</a:t>
            </a:r>
            <a:r>
              <a:rPr lang="hu-HU" baseline="0" dirty="0" smtClean="0"/>
              <a:t> and </a:t>
            </a:r>
            <a:r>
              <a:rPr lang="hu-HU" baseline="0" dirty="0" err="1" smtClean="0"/>
              <a:t>field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experiment</a:t>
            </a:r>
            <a:endParaRPr lang="hu-HU" dirty="0" smtClean="0"/>
          </a:p>
          <a:p>
            <a:pPr marL="171450" indent="-171450">
              <a:buFontTx/>
              <a:buChar char="-"/>
            </a:pPr>
            <a:r>
              <a:rPr lang="hu-HU" dirty="0" err="1" smtClean="0"/>
              <a:t>Two</a:t>
            </a:r>
            <a:r>
              <a:rPr lang="hu-HU" dirty="0" smtClean="0"/>
              <a:t> fault </a:t>
            </a:r>
            <a:r>
              <a:rPr lang="hu-HU" dirty="0" err="1" smtClean="0"/>
              <a:t>scenario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results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identical</a:t>
            </a:r>
            <a:r>
              <a:rPr lang="hu-HU" baseline="0" dirty="0" smtClean="0"/>
              <a:t>, no </a:t>
            </a:r>
            <a:r>
              <a:rPr lang="hu-HU" baseline="0" dirty="0" err="1" smtClean="0"/>
              <a:t>effect</a:t>
            </a:r>
            <a:r>
              <a:rPr lang="hu-HU" baseline="0" dirty="0" smtClean="0"/>
              <a:t> of fault</a:t>
            </a:r>
          </a:p>
          <a:p>
            <a:pPr marL="171450" indent="-171450">
              <a:buFontTx/>
              <a:buChar char="-"/>
            </a:pPr>
            <a:r>
              <a:rPr lang="hu-HU" baseline="0" dirty="0" smtClean="0"/>
              <a:t>COP </a:t>
            </a:r>
            <a:r>
              <a:rPr lang="hu-HU" baseline="0" dirty="0" err="1" smtClean="0"/>
              <a:t>decreases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if</a:t>
            </a:r>
            <a:r>
              <a:rPr lang="hu-HU" baseline="0" dirty="0" smtClean="0"/>
              <a:t> no fault </a:t>
            </a:r>
            <a:r>
              <a:rPr lang="hu-HU" baseline="0" dirty="0" err="1" smtClean="0"/>
              <a:t>handling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Evaporators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after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latent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period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control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objectives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not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achieved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due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saturations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Saturation</a:t>
            </a:r>
            <a:r>
              <a:rPr lang="hu-HU" baseline="0" dirty="0" smtClean="0"/>
              <a:t> is </a:t>
            </a:r>
            <a:r>
              <a:rPr lang="hu-HU" baseline="0" dirty="0" err="1" smtClean="0"/>
              <a:t>inspected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both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7478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a-DK" dirty="0" smtClean="0">
                <a:latin typeface="Neo Sans Pro"/>
              </a:rPr>
              <a:t>Only simulations considered – values can be extracted for analytical approximations</a:t>
            </a:r>
            <a:endParaRPr lang="hu-HU" dirty="0" smtClean="0"/>
          </a:p>
          <a:p>
            <a:pPr marL="171450" indent="-171450">
              <a:buFontTx/>
              <a:buChar char="-"/>
            </a:pPr>
            <a:r>
              <a:rPr lang="hu-HU" dirty="0" err="1" smtClean="0"/>
              <a:t>Left</a:t>
            </a:r>
            <a:r>
              <a:rPr lang="hu-HU" dirty="0" smtClean="0"/>
              <a:t> </a:t>
            </a:r>
            <a:r>
              <a:rPr lang="hu-HU" dirty="0" err="1" smtClean="0"/>
              <a:t>box</a:t>
            </a:r>
            <a:r>
              <a:rPr lang="hu-HU" dirty="0" smtClean="0"/>
              <a:t>: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states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well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estimated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both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Temperature</a:t>
            </a:r>
            <a:r>
              <a:rPr lang="hu-HU" baseline="0" dirty="0" smtClean="0"/>
              <a:t>: </a:t>
            </a:r>
            <a:r>
              <a:rPr lang="hu-HU" baseline="0" dirty="0" err="1" smtClean="0"/>
              <a:t>large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accuracy</a:t>
            </a:r>
            <a:r>
              <a:rPr lang="hu-HU" baseline="0" dirty="0" smtClean="0"/>
              <a:t> (</a:t>
            </a:r>
            <a:r>
              <a:rPr lang="hu-HU" baseline="0" dirty="0" err="1" smtClean="0"/>
              <a:t>not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handled</a:t>
            </a:r>
            <a:r>
              <a:rPr lang="hu-HU" baseline="0" dirty="0" smtClean="0"/>
              <a:t>), </a:t>
            </a:r>
            <a:r>
              <a:rPr lang="hu-HU" baseline="0" dirty="0" err="1" smtClean="0"/>
              <a:t>low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precision</a:t>
            </a:r>
            <a:r>
              <a:rPr lang="hu-HU" baseline="0" dirty="0" smtClean="0"/>
              <a:t> (</a:t>
            </a:r>
            <a:r>
              <a:rPr lang="hu-HU" baseline="0" dirty="0" err="1" smtClean="0"/>
              <a:t>handled</a:t>
            </a:r>
            <a:r>
              <a:rPr lang="hu-HU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Due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assumptions</a:t>
            </a:r>
            <a:r>
              <a:rPr lang="hu-HU" baseline="0" dirty="0" smtClean="0"/>
              <a:t> of </a:t>
            </a:r>
            <a:r>
              <a:rPr lang="hu-HU" baseline="0" dirty="0" err="1" smtClean="0"/>
              <a:t>heat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transfer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model</a:t>
            </a:r>
            <a:endParaRPr lang="hu-HU" baseline="0" dirty="0" smtClean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18684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 smtClean="0"/>
              <a:t>Robust </a:t>
            </a:r>
            <a:r>
              <a:rPr lang="hu-HU" dirty="0" err="1" smtClean="0"/>
              <a:t>residuals</a:t>
            </a:r>
            <a:r>
              <a:rPr lang="hu-HU" dirty="0" smtClean="0"/>
              <a:t>: </a:t>
            </a:r>
            <a:r>
              <a:rPr lang="hu-HU" dirty="0" err="1" smtClean="0"/>
              <a:t>early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detection</a:t>
            </a:r>
            <a:r>
              <a:rPr lang="hu-HU" baseline="0" dirty="0" smtClean="0"/>
              <a:t> and </a:t>
            </a:r>
            <a:r>
              <a:rPr lang="hu-HU" baseline="0" dirty="0" err="1" smtClean="0"/>
              <a:t>measurement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reconstruction</a:t>
            </a:r>
            <a:r>
              <a:rPr lang="hu-HU" baseline="0" dirty="0" smtClean="0"/>
              <a:t>, no </a:t>
            </a:r>
            <a:r>
              <a:rPr lang="hu-HU" baseline="0" dirty="0" err="1" smtClean="0"/>
              <a:t>gas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loop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smtClean="0"/>
              <a:t>Works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field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experiment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data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well</a:t>
            </a:r>
            <a:r>
              <a:rPr lang="hu-HU" baseline="0" dirty="0" smtClean="0"/>
              <a:t>, tested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applications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Challenges</a:t>
            </a:r>
            <a:r>
              <a:rPr lang="hu-HU" baseline="0" dirty="0" smtClean="0"/>
              <a:t> (</a:t>
            </a:r>
            <a:r>
              <a:rPr lang="hu-HU" baseline="0" dirty="0" err="1" smtClean="0"/>
              <a:t>from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slide</a:t>
            </a:r>
            <a:r>
              <a:rPr lang="hu-HU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Findings</a:t>
            </a:r>
            <a:r>
              <a:rPr lang="hu-HU" baseline="0" dirty="0" smtClean="0"/>
              <a:t>: </a:t>
            </a:r>
            <a:r>
              <a:rPr lang="hu-HU" baseline="0" dirty="0" err="1" smtClean="0"/>
              <a:t>estimator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capturing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most </a:t>
            </a:r>
            <a:r>
              <a:rPr lang="hu-HU" baseline="0" dirty="0" err="1" smtClean="0"/>
              <a:t>important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traits</a:t>
            </a:r>
            <a:r>
              <a:rPr lang="hu-HU" baseline="0" dirty="0" smtClean="0"/>
              <a:t> of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system</a:t>
            </a:r>
            <a:endParaRPr lang="hu-HU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a-DK" dirty="0" smtClean="0">
                <a:latin typeface="Neo Sans Pro"/>
              </a:rPr>
              <a:t>RLS with physical assumption </a:t>
            </a:r>
            <a:endParaRPr lang="hu-HU" dirty="0" smtClean="0">
              <a:latin typeface="Neo Sans Pr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a-DK" dirty="0" smtClean="0">
                <a:latin typeface="Neo Sans Pro"/>
              </a:rPr>
              <a:t>Expectation Maximization </a:t>
            </a:r>
            <a:r>
              <a:rPr lang="hu-HU" dirty="0" smtClean="0">
                <a:latin typeface="Neo Sans Pro"/>
              </a:rPr>
              <a:t>online fault </a:t>
            </a:r>
            <a:r>
              <a:rPr lang="hu-HU" dirty="0" err="1" smtClean="0">
                <a:latin typeface="Neo Sans Pro"/>
              </a:rPr>
              <a:t>tracking</a:t>
            </a:r>
            <a:r>
              <a:rPr lang="hu-HU" dirty="0" smtClean="0">
                <a:latin typeface="Neo Sans Pro"/>
              </a:rPr>
              <a:t> </a:t>
            </a:r>
            <a:r>
              <a:rPr lang="hu-HU" dirty="0" err="1" smtClean="0">
                <a:latin typeface="Neo Sans Pro"/>
              </a:rPr>
              <a:t>algorithm</a:t>
            </a:r>
            <a:endParaRPr lang="da-DK" dirty="0" smtClean="0">
              <a:latin typeface="Neo Sans Pro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88139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baseline="0" dirty="0" err="1" smtClean="0"/>
              <a:t>Gas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loop</a:t>
            </a:r>
            <a:r>
              <a:rPr lang="hu-HU" baseline="0" dirty="0" smtClean="0"/>
              <a:t>: </a:t>
            </a:r>
            <a:r>
              <a:rPr lang="hu-HU" baseline="0" dirty="0" err="1" smtClean="0"/>
              <a:t>measurement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error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reducing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efficiency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heating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up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cabinets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smtClean="0"/>
              <a:t>Project </a:t>
            </a:r>
            <a:r>
              <a:rPr lang="hu-HU" baseline="0" dirty="0" err="1" smtClean="0"/>
              <a:t>goal</a:t>
            </a:r>
            <a:r>
              <a:rPr lang="hu-HU" baseline="0" dirty="0" smtClean="0"/>
              <a:t>: </a:t>
            </a:r>
            <a:r>
              <a:rPr lang="hu-HU" baseline="0" dirty="0" err="1" smtClean="0"/>
              <a:t>early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detection</a:t>
            </a:r>
            <a:r>
              <a:rPr lang="hu-HU" baseline="0" dirty="0" smtClean="0"/>
              <a:t> and fault </a:t>
            </a:r>
            <a:r>
              <a:rPr lang="hu-HU" baseline="0" dirty="0" err="1" smtClean="0"/>
              <a:t>accommodation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smtClean="0"/>
              <a:t>Project </a:t>
            </a:r>
            <a:r>
              <a:rPr lang="hu-HU" baseline="0" dirty="0" err="1" smtClean="0"/>
              <a:t>scope</a:t>
            </a:r>
            <a:r>
              <a:rPr lang="hu-HU" baseline="0" dirty="0" smtClean="0"/>
              <a:t>: </a:t>
            </a:r>
            <a:r>
              <a:rPr lang="hu-HU" baseline="0" dirty="0" err="1" smtClean="0"/>
              <a:t>field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experiment</a:t>
            </a:r>
            <a:r>
              <a:rPr lang="hu-HU" baseline="0" dirty="0" smtClean="0"/>
              <a:t> and </a:t>
            </a:r>
            <a:r>
              <a:rPr lang="hu-HU" baseline="0" dirty="0" err="1" smtClean="0"/>
              <a:t>simulation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Operation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domain</a:t>
            </a:r>
            <a:r>
              <a:rPr lang="hu-HU" baseline="0" dirty="0" smtClean="0"/>
              <a:t>: 10…30 </a:t>
            </a:r>
            <a:r>
              <a:rPr lang="hu-HU" baseline="0" dirty="0" err="1" smtClean="0"/>
              <a:t>degrees</a:t>
            </a:r>
            <a:r>
              <a:rPr lang="hu-HU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hu-HU" baseline="0" dirty="0" smtClean="0"/>
              <a:t>Fault </a:t>
            </a:r>
            <a:r>
              <a:rPr lang="hu-HU" baseline="0" dirty="0" err="1" smtClean="0"/>
              <a:t>diagnosis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problem</a:t>
            </a:r>
            <a:r>
              <a:rPr lang="hu-HU" baseline="0" dirty="0" smtClean="0"/>
              <a:t> is </a:t>
            </a:r>
            <a:r>
              <a:rPr lang="hu-HU" baseline="0" dirty="0" err="1" smtClean="0"/>
              <a:t>separated</a:t>
            </a:r>
            <a:r>
              <a:rPr lang="hu-HU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hu-HU" baseline="0" dirty="0" smtClean="0"/>
              <a:t>Rest </a:t>
            </a:r>
            <a:r>
              <a:rPr lang="hu-HU" baseline="0" dirty="0" smtClean="0"/>
              <a:t>of </a:t>
            </a:r>
            <a:r>
              <a:rPr lang="hu-HU" baseline="0" dirty="0" err="1" smtClean="0"/>
              <a:t>schedule</a:t>
            </a:r>
            <a:endParaRPr lang="hu-HU" baseline="0" dirty="0" smtClean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548094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20689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baseline="0" dirty="0" smtClean="0"/>
              <a:t>Strong </a:t>
            </a:r>
            <a:r>
              <a:rPr lang="hu-HU" baseline="0" dirty="0" err="1" smtClean="0"/>
              <a:t>detectbility</a:t>
            </a:r>
            <a:r>
              <a:rPr lang="hu-HU" baseline="0" dirty="0" smtClean="0"/>
              <a:t> is </a:t>
            </a:r>
            <a:r>
              <a:rPr lang="hu-HU" baseline="0" dirty="0" err="1" smtClean="0"/>
              <a:t>guaranteed</a:t>
            </a:r>
            <a:r>
              <a:rPr lang="hu-HU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Left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side</a:t>
            </a:r>
            <a:r>
              <a:rPr lang="hu-HU" baseline="0" dirty="0" smtClean="0"/>
              <a:t>, right </a:t>
            </a:r>
            <a:r>
              <a:rPr lang="hu-HU" baseline="0" dirty="0" err="1" smtClean="0"/>
              <a:t>side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smtClean="0"/>
              <a:t>CUSUM: </a:t>
            </a:r>
            <a:r>
              <a:rPr lang="hu-HU" baseline="0" dirty="0" err="1" smtClean="0"/>
              <a:t>slowness</a:t>
            </a:r>
            <a:r>
              <a:rPr lang="hu-HU" baseline="0" dirty="0" smtClean="0"/>
              <a:t>. GLR: </a:t>
            </a:r>
            <a:r>
              <a:rPr lang="hu-HU" baseline="0" dirty="0" err="1" smtClean="0"/>
              <a:t>false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alarms</a:t>
            </a:r>
            <a:r>
              <a:rPr lang="hu-HU" baseline="0" dirty="0" smtClean="0"/>
              <a:t>. EM: </a:t>
            </a:r>
            <a:r>
              <a:rPr lang="hu-HU" baseline="0" dirty="0" err="1" smtClean="0"/>
              <a:t>missed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detection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Threshold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dependency</a:t>
            </a:r>
            <a:endParaRPr lang="hu-HU" baseline="0" dirty="0" smtClean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30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81477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u-HU" baseline="0" dirty="0" smtClean="0"/>
              <a:t>Front end: </a:t>
            </a:r>
            <a:r>
              <a:rPr lang="hu-HU" baseline="0" dirty="0" err="1" smtClean="0"/>
              <a:t>distributed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control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all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cabinets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swift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dynamics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boundary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condition</a:t>
            </a:r>
            <a:endParaRPr lang="hu-HU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u-HU" dirty="0" smtClean="0"/>
              <a:t>Main </a:t>
            </a:r>
            <a:r>
              <a:rPr lang="hu-HU" dirty="0" err="1" smtClean="0"/>
              <a:t>components</a:t>
            </a:r>
            <a:r>
              <a:rPr lang="hu-HU" baseline="0" dirty="0" smtClean="0"/>
              <a:t> (</a:t>
            </a:r>
            <a:r>
              <a:rPr lang="hu-HU" baseline="0" dirty="0" err="1" smtClean="0"/>
              <a:t>left</a:t>
            </a:r>
            <a:r>
              <a:rPr lang="hu-HU" baseline="0" dirty="0" smtClean="0"/>
              <a:t>)</a:t>
            </a:r>
            <a:endParaRPr lang="hu-HU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u-HU" baseline="0" dirty="0" err="1" smtClean="0"/>
              <a:t>Gas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cooler</a:t>
            </a:r>
            <a:r>
              <a:rPr lang="hu-HU" baseline="0" dirty="0" smtClean="0"/>
              <a:t> is </a:t>
            </a:r>
            <a:r>
              <a:rPr lang="hu-HU" baseline="0" dirty="0" err="1" smtClean="0"/>
              <a:t>divided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equal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control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volume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cells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as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heat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transfer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depends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spatial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distribution</a:t>
            </a:r>
            <a:r>
              <a:rPr lang="hu-HU" baseline="0" dirty="0" smtClean="0"/>
              <a:t> of </a:t>
            </a:r>
            <a:r>
              <a:rPr lang="hu-HU" baseline="0" dirty="0" err="1" smtClean="0"/>
              <a:t>properties</a:t>
            </a:r>
            <a:endParaRPr lang="hu-HU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u-HU" baseline="0" dirty="0" smtClean="0"/>
              <a:t>2 </a:t>
            </a:r>
            <a:r>
              <a:rPr lang="hu-HU" baseline="0" dirty="0" err="1" smtClean="0"/>
              <a:t>cell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initial</a:t>
            </a:r>
            <a:r>
              <a:rPr lang="hu-HU" baseline="0" dirty="0" smtClean="0"/>
              <a:t>, 1 </a:t>
            </a:r>
            <a:r>
              <a:rPr lang="hu-HU" baseline="0" dirty="0" err="1" smtClean="0"/>
              <a:t>cell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final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model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dirty="0" err="1" smtClean="0"/>
              <a:t>Where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fault </a:t>
            </a:r>
            <a:r>
              <a:rPr lang="hu-HU" dirty="0" err="1" smtClean="0"/>
              <a:t>occurs</a:t>
            </a:r>
            <a:r>
              <a:rPr lang="hu-HU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Parts</a:t>
            </a:r>
            <a:r>
              <a:rPr lang="hu-HU" baseline="0" dirty="0" smtClean="0"/>
              <a:t> of </a:t>
            </a:r>
            <a:r>
              <a:rPr lang="hu-HU" baseline="0" dirty="0" err="1" smtClean="0"/>
              <a:t>ph</a:t>
            </a:r>
            <a:r>
              <a:rPr lang="hu-HU" baseline="0" dirty="0" smtClean="0"/>
              <a:t> diagram</a:t>
            </a:r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Mass</a:t>
            </a:r>
            <a:r>
              <a:rPr lang="hu-HU" baseline="0" dirty="0" smtClean="0"/>
              <a:t> flow </a:t>
            </a:r>
            <a:r>
              <a:rPr lang="hu-HU" baseline="0" dirty="0" err="1" smtClean="0"/>
              <a:t>rates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46063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 err="1" smtClean="0"/>
              <a:t>Controller</a:t>
            </a:r>
            <a:r>
              <a:rPr lang="hu-HU" dirty="0" smtClean="0"/>
              <a:t> </a:t>
            </a:r>
            <a:r>
              <a:rPr lang="hu-HU" dirty="0" err="1" smtClean="0"/>
              <a:t>perceives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left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figure</a:t>
            </a:r>
            <a:r>
              <a:rPr lang="hu-HU" baseline="0" dirty="0" smtClean="0"/>
              <a:t> version</a:t>
            </a:r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Enthalpy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temperature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gradient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magnifies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effect</a:t>
            </a:r>
            <a:r>
              <a:rPr lang="hu-HU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Higher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enthalpy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passed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receiver</a:t>
            </a:r>
            <a:r>
              <a:rPr lang="hu-HU" baseline="0" dirty="0" smtClean="0"/>
              <a:t>. </a:t>
            </a:r>
            <a:r>
              <a:rPr lang="hu-HU" baseline="0" dirty="0" err="1" smtClean="0"/>
              <a:t>Increasing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pressure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saturating</a:t>
            </a:r>
            <a:r>
              <a:rPr lang="hu-HU" baseline="0" dirty="0" smtClean="0"/>
              <a:t> IT </a:t>
            </a:r>
            <a:r>
              <a:rPr lang="hu-HU" baseline="0" dirty="0" err="1" smtClean="0"/>
              <a:t>compressor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Cabinets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heat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up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5097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9586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80011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List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final</a:t>
            </a:r>
            <a:r>
              <a:rPr lang="hu-HU" dirty="0" smtClean="0"/>
              <a:t> </a:t>
            </a:r>
            <a:r>
              <a:rPr lang="hu-HU" dirty="0" err="1" smtClean="0"/>
              <a:t>states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figure</a:t>
            </a:r>
            <a:r>
              <a:rPr lang="hu-HU" dirty="0" smtClean="0"/>
              <a:t>!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38519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 smtClean="0"/>
              <a:t>The </a:t>
            </a:r>
            <a:r>
              <a:rPr lang="hu-HU" dirty="0" err="1" smtClean="0"/>
              <a:t>two</a:t>
            </a:r>
            <a:r>
              <a:rPr lang="hu-HU" dirty="0" smtClean="0"/>
              <a:t> </a:t>
            </a:r>
            <a:r>
              <a:rPr lang="hu-HU" dirty="0" err="1" smtClean="0"/>
              <a:t>plants</a:t>
            </a:r>
            <a:endParaRPr lang="hu-HU" dirty="0" smtClean="0"/>
          </a:p>
          <a:p>
            <a:pPr marL="171450" indent="-171450">
              <a:buFontTx/>
              <a:buChar char="-"/>
            </a:pPr>
            <a:r>
              <a:rPr lang="hu-HU" dirty="0" err="1" smtClean="0"/>
              <a:t>Step</a:t>
            </a:r>
            <a:r>
              <a:rPr lang="hu-HU" dirty="0" smtClean="0"/>
              <a:t> fault: </a:t>
            </a:r>
            <a:r>
              <a:rPr lang="hu-HU" dirty="0" err="1" smtClean="0"/>
              <a:t>switch-on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switch-off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Modelica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plant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insulation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Ambient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temperature</a:t>
            </a:r>
            <a:r>
              <a:rPr lang="hu-HU" baseline="0" dirty="0" smtClean="0"/>
              <a:t>: </a:t>
            </a:r>
            <a:r>
              <a:rPr lang="hu-HU" baseline="0" dirty="0" err="1" smtClean="0"/>
              <a:t>increasing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amplitude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testing </a:t>
            </a:r>
            <a:r>
              <a:rPr lang="hu-HU" baseline="0" dirty="0" err="1" smtClean="0"/>
              <a:t>estimator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robustness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664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 err="1" smtClean="0"/>
              <a:t>Two</a:t>
            </a:r>
            <a:r>
              <a:rPr lang="hu-HU" dirty="0" smtClean="0"/>
              <a:t> </a:t>
            </a:r>
            <a:r>
              <a:rPr lang="hu-HU" dirty="0" err="1" smtClean="0"/>
              <a:t>different</a:t>
            </a:r>
            <a:r>
              <a:rPr lang="hu-HU" dirty="0" smtClean="0"/>
              <a:t> </a:t>
            </a:r>
            <a:r>
              <a:rPr lang="hu-HU" dirty="0" err="1" smtClean="0"/>
              <a:t>sampling</a:t>
            </a:r>
            <a:r>
              <a:rPr lang="hu-HU" dirty="0" smtClean="0"/>
              <a:t> </a:t>
            </a:r>
            <a:r>
              <a:rPr lang="hu-HU" dirty="0" err="1" smtClean="0"/>
              <a:t>times</a:t>
            </a:r>
            <a:endParaRPr lang="hu-HU" dirty="0" smtClean="0"/>
          </a:p>
          <a:p>
            <a:pPr marL="171450" indent="-171450">
              <a:buFontTx/>
              <a:buChar char="-"/>
            </a:pPr>
            <a:r>
              <a:rPr lang="hu-HU" dirty="0" smtClean="0"/>
              <a:t>Fault </a:t>
            </a:r>
            <a:r>
              <a:rPr lang="hu-HU" dirty="0" err="1" smtClean="0"/>
              <a:t>handling</a:t>
            </a:r>
            <a:r>
              <a:rPr lang="hu-HU" dirty="0" smtClean="0"/>
              <a:t> is </a:t>
            </a:r>
            <a:r>
              <a:rPr lang="hu-HU" dirty="0" err="1" smtClean="0"/>
              <a:t>independent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from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state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estimator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modularity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Describe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parts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Innovation</a:t>
            </a:r>
            <a:r>
              <a:rPr lang="hu-HU" baseline="0" dirty="0" smtClean="0"/>
              <a:t>: </a:t>
            </a:r>
            <a:r>
              <a:rPr lang="hu-HU" baseline="0" dirty="0" err="1" smtClean="0"/>
              <a:t>operation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point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change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same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effect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as</a:t>
            </a:r>
            <a:r>
              <a:rPr lang="hu-HU" baseline="0" dirty="0" smtClean="0"/>
              <a:t> fault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631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34142E-9A44-41FB-A62D-E64005F14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F761AC2-ECD9-4CDA-A3D9-F043C031C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A03D65-39A5-46E6-B5B9-7C580FB23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BB5A-1E05-42C9-B5B9-49898413AC7D}" type="datetime1">
              <a:rPr lang="da-DK" smtClean="0"/>
              <a:t>01-09-2019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ED28E2E-C050-4C19-BB64-0B5F3EB43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411A665-ECDF-43E8-AEC1-9FC418AA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E06AAA67-6DD7-4B0F-9CD6-1BE9B6B40131}"/>
              </a:ext>
            </a:extLst>
          </p:cNvPr>
          <p:cNvCxnSpPr>
            <a:cxnSpLocks/>
          </p:cNvCxnSpPr>
          <p:nvPr userDrawn="1"/>
        </p:nvCxnSpPr>
        <p:spPr>
          <a:xfrm>
            <a:off x="0" y="6285304"/>
            <a:ext cx="1371600" cy="0"/>
          </a:xfrm>
          <a:prstGeom prst="line">
            <a:avLst/>
          </a:prstGeom>
          <a:ln>
            <a:solidFill>
              <a:srgbClr val="E63838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12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978FED-6AE5-4AFA-8932-874358BB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0FC1F21-6501-44A3-967C-744050A0D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6FE613C-D813-4A89-8BF3-68681498C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9F745-37B9-49D4-9AF0-B65D823C98FC}" type="datetime1">
              <a:rPr lang="da-DK" smtClean="0"/>
              <a:t>01-09-2019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EB68CD9-E508-457C-AB2D-CA9A2D22F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BBF6BD3-BEE2-4556-A205-89EC9150D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0784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E341D0DE-E313-444E-8DD1-9889567E20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CDB3FDB-7607-4F88-BB27-FE3518D20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0EBC7A9-FFB4-42A7-814F-F2BBCA98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C4DF4-BE76-4CDD-B923-6EFA357D272C}" type="datetime1">
              <a:rPr lang="da-DK" smtClean="0"/>
              <a:t>01-09-2019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2DF15DE-9596-429F-B6C3-6D06B0E9F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1BDD0F0-F234-4C6E-9846-876302E7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91353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5C9919-89FA-44AE-AEED-7F4DFC16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FC6012C-D040-4383-99FC-F52B95E0A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0093833-0C56-4989-92C0-A0F5C9588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F7A97-DEB2-4C10-B9F5-2F2A9FB91937}" type="datetime1">
              <a:rPr lang="da-DK" smtClean="0"/>
              <a:t>01-09-2019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B10D9C0-3381-44ED-822E-AD477A414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8F67BA5-7C86-4634-9738-E156EBCCB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39069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DF5516D-DDE3-4D32-A6F1-A5472DAB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2FBA79F-2F9F-458E-B02E-521AC7DC1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099C9FA-92B0-4A5D-8DE2-9BE52C09C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927D-3EBE-4619-BCB7-A39A1CA94DF3}" type="datetime1">
              <a:rPr lang="da-DK" smtClean="0"/>
              <a:t>01-09-2019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723D6A2-D423-4BA8-AC8F-9AA1BBBED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36FE934-4669-48D0-BE92-B463F7A4D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9824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A01EF8-B991-4D94-8356-D9EC8BBE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34692B5-4537-471F-A80B-01C677AC1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7567D3B-6C59-439F-B68C-E4C150DE0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CEC6E74-8738-4196-8DB9-FFDF841F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5549D-03C1-4DCC-87E5-0D0E62AE179E}" type="datetime1">
              <a:rPr lang="da-DK" smtClean="0"/>
              <a:t>01-09-2019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6B86178-739A-4706-9697-90BBF9DC3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F1AFF23-B9A8-4C79-B0E3-77522DBB5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2307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533861-1BCB-4465-BDFE-CA22FC8A9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4562DC7-DE32-4A83-887D-D2DB278E6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CC2EA86-998B-48E2-98BA-3CB7DF770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8956090-AAE5-4879-8CF6-41A6D4E932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727F787-46E2-47FC-BBF4-563AB8CE9A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B3E1650C-4D3D-49A6-B2E1-2F292800E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AC755-BCAE-4D4A-8789-2478EF7D82CE}" type="datetime1">
              <a:rPr lang="da-DK" smtClean="0"/>
              <a:t>01-09-2019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EDDB36C1-3D51-40B4-8457-36846144F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ECAC6913-3F2A-4A58-B3B7-BCDC0E562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3329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ABDD26-B99A-4F1E-966B-9DEB35AF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8A57F77-F4E4-472C-BD65-4FD64528D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BA61-3D69-4868-8B1B-D83CDD1820E3}" type="datetime1">
              <a:rPr lang="da-DK" smtClean="0"/>
              <a:t>01-09-2019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E8A22DC-F631-4B83-B895-F2231C5FE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900DBED-9DC5-41EA-A899-66C498F3B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6758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353F7B4-F970-4726-9CF5-907DF4FD5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6FC1-E8D6-46A5-97CD-0DA0B15DF194}" type="datetime1">
              <a:rPr lang="da-DK" smtClean="0"/>
              <a:t>01-09-2019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50D5109-5CBC-415F-A8F0-FD7957471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9C17D0F-F40C-4388-BABC-34B30681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6829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050D15-0713-49A0-B169-778C511DE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ECF8515-5D91-40AC-A353-7D6C42F36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15FAF28-D14B-49BE-A5B9-352FCC49C0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A613F7-E9E6-4612-B92C-5751CE51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545AE-6E7F-4ED6-B003-2AF70BF35E39}" type="datetime1">
              <a:rPr lang="da-DK" smtClean="0"/>
              <a:t>01-09-2019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F2436A5-46DD-4055-93D0-15C0AE7AB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B261B34-8950-48BB-B1B7-77E71F6E1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07511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7E992A-979E-49E1-8D33-CC3A379D7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DE47C74-CA38-4E37-8EF2-1335D90486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B5D077A-4EC7-47B0-A73F-ED41675CB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B0C7BD6-F9D7-4A28-80DD-9E4F74BAF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32984-57BA-4AFE-8509-38116D00372F}" type="datetime1">
              <a:rPr lang="da-DK" smtClean="0"/>
              <a:t>01-09-2019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2355ED0-7632-437A-B32B-6FC0CAFE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5E45BD0-199E-4C34-99B4-9A55FCCF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2369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D4B88C15-6D7A-4B0C-A2F5-E0EC58559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6C69C46-8F9A-479F-82BB-AFA376F56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C429BEB-0F35-4931-AD4E-EC7DE3565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81E39-267B-412B-848F-983C42C47EC2}" type="datetime1">
              <a:rPr lang="da-DK" smtClean="0"/>
              <a:t>01-09-2019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30ACD6B-CEFE-4936-A517-A2B8893A8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C345E1-8127-4FED-A854-EA22A8727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47B208CA-BE15-4CFE-8D43-1162C43A8A35}"/>
              </a:ext>
            </a:extLst>
          </p:cNvPr>
          <p:cNvCxnSpPr>
            <a:cxnSpLocks/>
          </p:cNvCxnSpPr>
          <p:nvPr userDrawn="1"/>
        </p:nvCxnSpPr>
        <p:spPr>
          <a:xfrm>
            <a:off x="10820400" y="6276426"/>
            <a:ext cx="1371600" cy="0"/>
          </a:xfrm>
          <a:prstGeom prst="line">
            <a:avLst/>
          </a:prstGeom>
          <a:ln>
            <a:solidFill>
              <a:srgbClr val="E63838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61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8.png"/><Relationship Id="rId7" Type="http://schemas.openxmlformats.org/officeDocument/2006/relationships/image" Target="../media/image75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19C816-FB9E-46D8-B5E1-2617CCD24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906" y="2678113"/>
            <a:ext cx="9624564" cy="2387600"/>
          </a:xfrm>
        </p:spPr>
        <p:txBody>
          <a:bodyPr>
            <a:normAutofit fontScale="90000"/>
          </a:bodyPr>
          <a:lstStyle/>
          <a:p>
            <a:r>
              <a:rPr lang="da-DK" dirty="0">
                <a:latin typeface="Neo Sans Pro"/>
              </a:rPr>
              <a:t>Fault Detection for the Control of Supermarket Refrigeration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140FE53-B680-4C5F-9E58-79002A7CF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188" y="5352500"/>
            <a:ext cx="9144000" cy="1434799"/>
          </a:xfrm>
        </p:spPr>
        <p:txBody>
          <a:bodyPr>
            <a:normAutofit fontScale="92500" lnSpcReduction="20000"/>
          </a:bodyPr>
          <a:lstStyle/>
          <a:p>
            <a:r>
              <a:rPr lang="da-DK" dirty="0">
                <a:latin typeface="Neo Sans Pro"/>
              </a:rPr>
              <a:t>Zoltan Mark Pinter</a:t>
            </a:r>
          </a:p>
          <a:p>
            <a:r>
              <a:rPr lang="da-DK" dirty="0">
                <a:latin typeface="Neo Sans Pro"/>
              </a:rPr>
              <a:t>Supervisors: Hans Henrik Niemann, Dimitrios Papageorgiou</a:t>
            </a:r>
          </a:p>
          <a:p>
            <a:r>
              <a:rPr lang="da-DK" dirty="0">
                <a:latin typeface="Neo Sans Pro"/>
              </a:rPr>
              <a:t>External Supervisor: Lars Finn Sloth Larsen</a:t>
            </a:r>
          </a:p>
          <a:p>
            <a:r>
              <a:rPr lang="da-DK" dirty="0">
                <a:latin typeface="Neo Sans Pro"/>
              </a:rPr>
              <a:t>3th September,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F63F882-972E-42A8-ACB6-01BA375F8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088" y="240220"/>
            <a:ext cx="1600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5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734C82-A12B-4CFF-902C-706DEDF88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726" y="-96654"/>
            <a:ext cx="4938274" cy="1325563"/>
          </a:xfrm>
        </p:spPr>
        <p:txBody>
          <a:bodyPr/>
          <a:lstStyle/>
          <a:p>
            <a:r>
              <a:rPr lang="da-DK" dirty="0"/>
              <a:t>The state estimator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895EFCA-0894-4C54-9784-3EB063FEB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10</a:t>
            </a:fld>
            <a:endParaRPr lang="da-DK"/>
          </a:p>
        </p:txBody>
      </p:sp>
      <p:pic>
        <p:nvPicPr>
          <p:cNvPr id="10" name="Content Placeholder 9">
            <a:extLst>
              <a:ext uri="{FF2B5EF4-FFF2-40B4-BE49-F238E27FC236}">
                <a16:creationId xmlns="" xmlns:a16="http://schemas.microsoft.com/office/drawing/2014/main" id="{523F27C2-A89A-400A-8377-A3BE1790B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5" t="49123" r="6787"/>
          <a:stretch/>
        </p:blipFill>
        <p:spPr>
          <a:xfrm>
            <a:off x="-11534" y="4572097"/>
            <a:ext cx="9529796" cy="2294536"/>
          </a:xfr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E58CE0B9-FC7B-4508-AC00-376E69BEC9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277"/>
          <a:stretch/>
        </p:blipFill>
        <p:spPr>
          <a:xfrm>
            <a:off x="130414" y="229942"/>
            <a:ext cx="7191265" cy="2447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C6A2DC6-FC58-4BF3-AB80-5CEC600F9C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883" r="19673"/>
          <a:stretch/>
        </p:blipFill>
        <p:spPr>
          <a:xfrm>
            <a:off x="6285068" y="2124826"/>
            <a:ext cx="5776518" cy="2318993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130413" y="471949"/>
            <a:ext cx="7191265" cy="1073440"/>
          </a:xfrm>
          <a:prstGeom prst="rect">
            <a:avLst/>
          </a:prstGeom>
          <a:solidFill>
            <a:schemeClr val="accent1">
              <a:alpha val="71000"/>
            </a:schemeClr>
          </a:solidFill>
          <a:ln w="28575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Fault </a:t>
            </a:r>
            <a:r>
              <a:rPr lang="hu-HU" sz="2800" dirty="0" err="1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handling</a:t>
            </a:r>
            <a:r>
              <a:rPr lang="hu-HU" sz="2800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 (</a:t>
            </a:r>
            <a:r>
              <a:rPr lang="hu-HU" sz="2800" dirty="0" err="1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optional</a:t>
            </a:r>
            <a:r>
              <a:rPr lang="hu-HU" sz="2800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)</a:t>
            </a:r>
            <a:endParaRPr lang="hu-HU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Neo Sans Pro" panose="020B0504030504040204" pitchFamily="34" charset="0"/>
            </a:endParaRPr>
          </a:p>
        </p:txBody>
      </p:sp>
      <p:sp>
        <p:nvSpPr>
          <p:cNvPr id="8" name="Téglalap 7"/>
          <p:cNvSpPr/>
          <p:nvPr/>
        </p:nvSpPr>
        <p:spPr>
          <a:xfrm>
            <a:off x="130411" y="1545388"/>
            <a:ext cx="5636207" cy="1260102"/>
          </a:xfrm>
          <a:prstGeom prst="rect">
            <a:avLst/>
          </a:prstGeom>
          <a:solidFill>
            <a:schemeClr val="accent1">
              <a:alpha val="69000"/>
            </a:schemeClr>
          </a:solidFill>
          <a:ln w="28575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dirty="0" err="1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Inner</a:t>
            </a:r>
            <a:r>
              <a:rPr lang="hu-HU" sz="2800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 fold: </a:t>
            </a:r>
            <a:r>
              <a:rPr lang="hu-HU" sz="2800" dirty="0" err="1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linear</a:t>
            </a:r>
            <a:r>
              <a:rPr lang="hu-HU" sz="2800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 </a:t>
            </a:r>
            <a:r>
              <a:rPr lang="hu-HU" sz="2800" dirty="0" err="1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dynamical</a:t>
            </a:r>
            <a:r>
              <a:rPr lang="hu-HU" sz="2800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 </a:t>
            </a:r>
          </a:p>
          <a:p>
            <a:pPr algn="ctr"/>
            <a:r>
              <a:rPr lang="hu-HU" sz="2800" dirty="0" err="1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Kalman</a:t>
            </a:r>
            <a:r>
              <a:rPr lang="hu-HU" sz="2800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 filter</a:t>
            </a:r>
            <a:endParaRPr lang="hu-HU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Neo Sans Pro" panose="020B0504030504040204" pitchFamily="34" charset="0"/>
            </a:endParaRPr>
          </a:p>
        </p:txBody>
      </p:sp>
      <p:sp>
        <p:nvSpPr>
          <p:cNvPr id="9" name="Téglalap 8"/>
          <p:cNvSpPr/>
          <p:nvPr/>
        </p:nvSpPr>
        <p:spPr>
          <a:xfrm>
            <a:off x="6285067" y="3329641"/>
            <a:ext cx="5646378" cy="1260102"/>
          </a:xfrm>
          <a:prstGeom prst="rect">
            <a:avLst/>
          </a:prstGeom>
          <a:solidFill>
            <a:schemeClr val="accent1">
              <a:alpha val="69000"/>
            </a:schemeClr>
          </a:solidFill>
          <a:ln w="28575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dirty="0" err="1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Set</a:t>
            </a:r>
            <a:r>
              <a:rPr lang="hu-HU" sz="2800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 </a:t>
            </a:r>
            <a:r>
              <a:rPr lang="hu-HU" sz="2800" dirty="0" err="1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point</a:t>
            </a:r>
            <a:r>
              <a:rPr lang="hu-HU" sz="2800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 </a:t>
            </a:r>
            <a:r>
              <a:rPr lang="hu-HU" sz="2800" dirty="0" err="1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selection</a:t>
            </a:r>
            <a:endParaRPr lang="hu-HU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Neo Sans Pro" panose="020B0504030504040204" pitchFamily="34" charset="0"/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6285067" y="2471370"/>
            <a:ext cx="5351410" cy="858271"/>
          </a:xfrm>
          <a:prstGeom prst="rect">
            <a:avLst/>
          </a:prstGeom>
          <a:solidFill>
            <a:schemeClr val="accent1">
              <a:alpha val="70000"/>
            </a:schemeClr>
          </a:solidFill>
          <a:ln w="28575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dirty="0" err="1" smtClean="0">
                <a:ln>
                  <a:solidFill>
                    <a:srgbClr val="E63838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Outer</a:t>
            </a:r>
            <a:r>
              <a:rPr lang="hu-HU" sz="2800" dirty="0" smtClean="0">
                <a:ln>
                  <a:solidFill>
                    <a:srgbClr val="E63838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 fold: </a:t>
            </a:r>
            <a:r>
              <a:rPr lang="hu-HU" sz="2800" dirty="0" err="1" smtClean="0">
                <a:ln>
                  <a:solidFill>
                    <a:srgbClr val="E63838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steady</a:t>
            </a:r>
            <a:r>
              <a:rPr lang="hu-HU" sz="2800" dirty="0" smtClean="0">
                <a:ln>
                  <a:solidFill>
                    <a:srgbClr val="E63838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 </a:t>
            </a:r>
            <a:r>
              <a:rPr lang="hu-HU" sz="2800" dirty="0" err="1" smtClean="0">
                <a:ln>
                  <a:solidFill>
                    <a:srgbClr val="E63838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state</a:t>
            </a:r>
            <a:r>
              <a:rPr lang="hu-HU" sz="2800" dirty="0" smtClean="0">
                <a:ln>
                  <a:solidFill>
                    <a:srgbClr val="E63838"/>
                  </a:solidFill>
                </a:ln>
                <a:solidFill>
                  <a:srgbClr val="FF0000"/>
                </a:solidFill>
                <a:latin typeface="Neo Sans Pro" panose="020B0504030504040204" pitchFamily="34" charset="0"/>
              </a:rPr>
              <a:t> filter</a:t>
            </a:r>
            <a:endParaRPr lang="hu-HU" sz="2800" dirty="0">
              <a:ln>
                <a:solidFill>
                  <a:srgbClr val="E63838"/>
                </a:solidFill>
              </a:ln>
              <a:solidFill>
                <a:srgbClr val="FF0000"/>
              </a:solidFill>
              <a:latin typeface="Neo Sans Pro" panose="020B05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824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B83061-1F9E-4007-B1E3-A204203E6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3446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Parameter estimation and residuals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DB6E959-AD88-4C28-9686-D45D043D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11</a:t>
            </a:fld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4ECF385-2952-4833-B288-53069417D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286" y="4406049"/>
            <a:ext cx="7962900" cy="1104900"/>
          </a:xfrm>
          <a:prstGeom prst="rect">
            <a:avLst/>
          </a:prstGeom>
        </p:spPr>
      </p:pic>
      <p:sp>
        <p:nvSpPr>
          <p:cNvPr id="12" name="Content Placeholder 21">
            <a:extLst>
              <a:ext uri="{FF2B5EF4-FFF2-40B4-BE49-F238E27FC236}">
                <a16:creationId xmlns="" xmlns:a16="http://schemas.microsoft.com/office/drawing/2014/main" id="{8E5AFB4E-8CD0-403D-BC8B-709F3E375A67}"/>
              </a:ext>
            </a:extLst>
          </p:cNvPr>
          <p:cNvSpPr txBox="1">
            <a:spLocks/>
          </p:cNvSpPr>
          <p:nvPr/>
        </p:nvSpPr>
        <p:spPr>
          <a:xfrm>
            <a:off x="838199" y="1429009"/>
            <a:ext cx="8296374" cy="3529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The main challenges are</a:t>
            </a:r>
          </a:p>
          <a:p>
            <a:pPr lvl="1"/>
            <a:r>
              <a:rPr lang="da-DK" dirty="0">
                <a:latin typeface="Neo Sans Pro"/>
              </a:rPr>
              <a:t>Set-point change has the same effect as the fault</a:t>
            </a:r>
          </a:p>
          <a:p>
            <a:pPr lvl="1"/>
            <a:r>
              <a:rPr lang="da-DK" dirty="0">
                <a:latin typeface="Neo Sans Pro"/>
              </a:rPr>
              <a:t>Dynamical signals</a:t>
            </a:r>
          </a:p>
          <a:p>
            <a:pPr lvl="1"/>
            <a:r>
              <a:rPr lang="da-DK" dirty="0">
                <a:latin typeface="Neo Sans Pro"/>
              </a:rPr>
              <a:t>Non-Gaussian noise</a:t>
            </a:r>
          </a:p>
          <a:p>
            <a:r>
              <a:rPr lang="da-DK" dirty="0">
                <a:latin typeface="Neo Sans Pro"/>
              </a:rPr>
              <a:t>Physical background</a:t>
            </a:r>
          </a:p>
          <a:p>
            <a:pPr lvl="1"/>
            <a:r>
              <a:rPr lang="da-DK" dirty="0">
                <a:latin typeface="Neo Sans Pro"/>
              </a:rPr>
              <a:t>Energy accumulation should be bounded in the gas cooler</a:t>
            </a:r>
          </a:p>
          <a:p>
            <a:endParaRPr lang="da-DK" dirty="0">
              <a:latin typeface="Neo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4826092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1">
            <a:extLst>
              <a:ext uri="{FF2B5EF4-FFF2-40B4-BE49-F238E27FC236}">
                <a16:creationId xmlns="" xmlns:a16="http://schemas.microsoft.com/office/drawing/2014/main" id="{8E5AFB4E-8CD0-403D-BC8B-709F3E375A67}"/>
              </a:ext>
            </a:extLst>
          </p:cNvPr>
          <p:cNvSpPr txBox="1">
            <a:spLocks/>
          </p:cNvSpPr>
          <p:nvPr/>
        </p:nvSpPr>
        <p:spPr>
          <a:xfrm>
            <a:off x="838199" y="1429009"/>
            <a:ext cx="8192679" cy="52924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Recursive linear Least Squares (RLS)</a:t>
            </a:r>
          </a:p>
          <a:p>
            <a:endParaRPr lang="da-DK" dirty="0">
              <a:latin typeface="Neo Sans Pro"/>
            </a:endParaRPr>
          </a:p>
          <a:p>
            <a:endParaRPr lang="da-DK" dirty="0">
              <a:latin typeface="Neo Sans Pro"/>
            </a:endParaRPr>
          </a:p>
          <a:p>
            <a:endParaRPr lang="da-DK" dirty="0">
              <a:latin typeface="Neo Sans Pro"/>
            </a:endParaRPr>
          </a:p>
          <a:p>
            <a:endParaRPr lang="da-DK" dirty="0">
              <a:latin typeface="Neo Sans Pro"/>
            </a:endParaRPr>
          </a:p>
          <a:p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Problem with information density</a:t>
            </a:r>
          </a:p>
          <a:p>
            <a:r>
              <a:rPr lang="da-DK" dirty="0" smtClean="0">
                <a:latin typeface="Neo Sans Pro"/>
              </a:rPr>
              <a:t>Regularization </a:t>
            </a:r>
            <a:r>
              <a:rPr lang="da-DK" dirty="0">
                <a:latin typeface="Neo Sans Pro"/>
              </a:rPr>
              <a:t>and robustness</a:t>
            </a:r>
          </a:p>
          <a:p>
            <a:pPr lvl="1"/>
            <a:r>
              <a:rPr lang="da-DK" dirty="0">
                <a:latin typeface="Neo Sans Pro"/>
              </a:rPr>
              <a:t>The ambient temperature perturbed the system sufficiently</a:t>
            </a:r>
          </a:p>
          <a:p>
            <a:pPr lvl="1"/>
            <a:r>
              <a:rPr lang="da-DK" dirty="0">
                <a:latin typeface="Neo Sans Pro"/>
              </a:rPr>
              <a:t>Forgetting factor</a:t>
            </a:r>
          </a:p>
          <a:p>
            <a:r>
              <a:rPr lang="da-DK" dirty="0">
                <a:latin typeface="Neo Sans Pro"/>
              </a:rPr>
              <a:t>Time delays</a:t>
            </a:r>
          </a:p>
          <a:p>
            <a:endParaRPr lang="da-DK" dirty="0">
              <a:latin typeface="Neo Sans Pro"/>
            </a:endParaRPr>
          </a:p>
          <a:p>
            <a:endParaRPr lang="da-DK" dirty="0">
              <a:latin typeface="Neo Sans Pro"/>
            </a:endParaRPr>
          </a:p>
          <a:p>
            <a:r>
              <a:rPr lang="da-DK" dirty="0" smtClean="0">
                <a:latin typeface="Neo Sans Pro"/>
              </a:rPr>
              <a:t>Residual </a:t>
            </a:r>
            <a:r>
              <a:rPr lang="da-DK" dirty="0">
                <a:latin typeface="Neo Sans Pro"/>
              </a:rPr>
              <a:t>whitening: less normal signals</a:t>
            </a:r>
          </a:p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B83061-1F9E-4007-B1E3-A204203E6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Parameter estimation and residuals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DB6E959-AD88-4C28-9686-D45D043D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12</a:t>
            </a:fld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0FBE0EF-A232-41E3-BB76-3BB1F78AB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444" y="1462087"/>
            <a:ext cx="2510398" cy="2393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89E546C-3EC3-4F7E-8414-DE00A0616D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376" b="83467"/>
          <a:stretch/>
        </p:blipFill>
        <p:spPr>
          <a:xfrm>
            <a:off x="2515404" y="2212890"/>
            <a:ext cx="1810835" cy="309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8BC45FB-AA1E-4F01-9684-1AC85D81E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1398" y="5182078"/>
            <a:ext cx="1678565" cy="8034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9C725930-9E6D-4823-B787-A0E4D77D82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075" r="18564" b="28903"/>
          <a:stretch/>
        </p:blipFill>
        <p:spPr>
          <a:xfrm>
            <a:off x="2470954" y="2754572"/>
            <a:ext cx="1899736" cy="26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38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1">
            <a:extLst>
              <a:ext uri="{FF2B5EF4-FFF2-40B4-BE49-F238E27FC236}">
                <a16:creationId xmlns="" xmlns:a16="http://schemas.microsoft.com/office/drawing/2014/main" id="{14452E03-0DB6-46AD-828A-635C86657067}"/>
              </a:ext>
            </a:extLst>
          </p:cNvPr>
          <p:cNvSpPr txBox="1">
            <a:spLocks/>
          </p:cNvSpPr>
          <p:nvPr/>
        </p:nvSpPr>
        <p:spPr>
          <a:xfrm>
            <a:off x="615046" y="1121263"/>
            <a:ext cx="6532785" cy="5600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Signal choices</a:t>
            </a:r>
          </a:p>
          <a:p>
            <a:pPr lvl="1"/>
            <a:r>
              <a:rPr lang="da-DK" dirty="0">
                <a:latin typeface="Neo Sans Pro"/>
              </a:rPr>
              <a:t>Residual for detection: heat transfer</a:t>
            </a:r>
          </a:p>
          <a:p>
            <a:pPr lvl="1"/>
            <a:r>
              <a:rPr lang="da-DK" dirty="0">
                <a:latin typeface="Neo Sans Pro"/>
              </a:rPr>
              <a:t>Residual for reconstruction: enthalpy</a:t>
            </a:r>
          </a:p>
          <a:p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Log likelihood ratio</a:t>
            </a:r>
          </a:p>
          <a:p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CUSUM</a:t>
            </a:r>
          </a:p>
          <a:p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GLR</a:t>
            </a:r>
          </a:p>
          <a:p>
            <a:pPr lvl="1"/>
            <a:endParaRPr lang="da-DK" dirty="0">
              <a:latin typeface="Neo Sans Pro"/>
            </a:endParaRPr>
          </a:p>
          <a:p>
            <a:pPr lvl="1"/>
            <a:r>
              <a:rPr lang="da-DK" dirty="0">
                <a:latin typeface="Neo Sans Pro"/>
              </a:rPr>
              <a:t>Window </a:t>
            </a:r>
            <a:r>
              <a:rPr lang="da-DK" dirty="0" smtClean="0">
                <a:latin typeface="Neo Sans Pro"/>
              </a:rPr>
              <a:t>length</a:t>
            </a:r>
            <a:r>
              <a:rPr lang="hu-HU" dirty="0" smtClean="0">
                <a:latin typeface="Neo Sans Pro"/>
              </a:rPr>
              <a:t> (M)</a:t>
            </a:r>
            <a:r>
              <a:rPr lang="da-DK" dirty="0" smtClean="0">
                <a:latin typeface="Neo Sans Pro"/>
              </a:rPr>
              <a:t> : </a:t>
            </a:r>
            <a:r>
              <a:rPr lang="da-DK" dirty="0">
                <a:latin typeface="Neo Sans Pro"/>
              </a:rPr>
              <a:t>100 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38A996-3E48-4843-9B4A-C7A575AC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3045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Fault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E25D1B1-1117-44ED-A5B9-640958F2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13</a:t>
            </a:fld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4EDBB07-10AE-43B4-9C9D-A2D6753A8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7" y="2856750"/>
            <a:ext cx="1666875" cy="657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9A4DF7C-A30A-426E-B2C9-DA025CF9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771" y="3714139"/>
            <a:ext cx="5810250" cy="790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1C2582A-76DA-4A12-86A4-79C655D88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771" y="4727086"/>
            <a:ext cx="3838575" cy="1009650"/>
          </a:xfrm>
          <a:prstGeom prst="rect">
            <a:avLst/>
          </a:prstGeom>
        </p:spPr>
      </p:pic>
      <p:sp>
        <p:nvSpPr>
          <p:cNvPr id="8" name="Content Placeholder 21">
            <a:extLst>
              <a:ext uri="{FF2B5EF4-FFF2-40B4-BE49-F238E27FC236}">
                <a16:creationId xmlns="" xmlns:a16="http://schemas.microsoft.com/office/drawing/2014/main" id="{14452E03-0DB6-46AD-828A-635C86657067}"/>
              </a:ext>
            </a:extLst>
          </p:cNvPr>
          <p:cNvSpPr txBox="1">
            <a:spLocks/>
          </p:cNvSpPr>
          <p:nvPr/>
        </p:nvSpPr>
        <p:spPr>
          <a:xfrm>
            <a:off x="6052114" y="4504714"/>
            <a:ext cx="405316" cy="519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214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1">
            <a:extLst>
              <a:ext uri="{FF2B5EF4-FFF2-40B4-BE49-F238E27FC236}">
                <a16:creationId xmlns="" xmlns:a16="http://schemas.microsoft.com/office/drawing/2014/main" id="{5A7DF70C-545E-4025-87B8-F52C79624728}"/>
              </a:ext>
            </a:extLst>
          </p:cNvPr>
          <p:cNvSpPr txBox="1">
            <a:spLocks/>
          </p:cNvSpPr>
          <p:nvPr/>
        </p:nvSpPr>
        <p:spPr>
          <a:xfrm>
            <a:off x="615047" y="1121265"/>
            <a:ext cx="6775568" cy="114116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Latent variable models</a:t>
            </a:r>
          </a:p>
          <a:p>
            <a:r>
              <a:rPr lang="da-DK" dirty="0" smtClean="0">
                <a:latin typeface="Neo Sans Pro"/>
              </a:rPr>
              <a:t>E</a:t>
            </a:r>
            <a:r>
              <a:rPr lang="hu-HU" dirty="0" smtClean="0">
                <a:latin typeface="Neo Sans Pro"/>
              </a:rPr>
              <a:t> (</a:t>
            </a:r>
            <a:r>
              <a:rPr lang="hu-HU" dirty="0" err="1" smtClean="0">
                <a:latin typeface="Neo Sans Pro"/>
              </a:rPr>
              <a:t>expectation</a:t>
            </a:r>
            <a:r>
              <a:rPr lang="hu-HU" dirty="0" smtClean="0">
                <a:latin typeface="Neo Sans Pro"/>
              </a:rPr>
              <a:t>)</a:t>
            </a:r>
            <a:r>
              <a:rPr lang="da-DK" dirty="0" smtClean="0">
                <a:latin typeface="Neo Sans Pro"/>
              </a:rPr>
              <a:t> </a:t>
            </a:r>
            <a:r>
              <a:rPr lang="da-DK" dirty="0">
                <a:latin typeface="Neo Sans Pro"/>
              </a:rPr>
              <a:t>step: changing the structure</a:t>
            </a:r>
          </a:p>
          <a:p>
            <a:r>
              <a:rPr lang="da-DK" dirty="0" smtClean="0">
                <a:latin typeface="Neo Sans Pro"/>
              </a:rPr>
              <a:t>M</a:t>
            </a:r>
            <a:r>
              <a:rPr lang="hu-HU" dirty="0" smtClean="0">
                <a:latin typeface="Neo Sans Pro"/>
              </a:rPr>
              <a:t> (</a:t>
            </a:r>
            <a:r>
              <a:rPr lang="hu-HU" dirty="0" err="1" smtClean="0">
                <a:latin typeface="Neo Sans Pro"/>
              </a:rPr>
              <a:t>maximization</a:t>
            </a:r>
            <a:r>
              <a:rPr lang="hu-HU" dirty="0" smtClean="0">
                <a:latin typeface="Neo Sans Pro"/>
              </a:rPr>
              <a:t>)</a:t>
            </a:r>
            <a:r>
              <a:rPr lang="da-DK" dirty="0" smtClean="0">
                <a:latin typeface="Neo Sans Pro"/>
              </a:rPr>
              <a:t> </a:t>
            </a:r>
            <a:r>
              <a:rPr lang="da-DK" dirty="0">
                <a:latin typeface="Neo Sans Pro"/>
              </a:rPr>
              <a:t>step: changing the parameters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FAFD25EA-4215-4D23-B19F-D5FE1631AA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38" t="55796" r="10131"/>
          <a:stretch/>
        </p:blipFill>
        <p:spPr>
          <a:xfrm>
            <a:off x="5787351" y="2237695"/>
            <a:ext cx="5428905" cy="3443222"/>
          </a:xfrm>
          <a:prstGeom prst="rect">
            <a:avLst/>
          </a:prstGeom>
        </p:spPr>
      </p:pic>
      <p:sp>
        <p:nvSpPr>
          <p:cNvPr id="14" name="Content Placeholder 21">
            <a:extLst>
              <a:ext uri="{FF2B5EF4-FFF2-40B4-BE49-F238E27FC236}">
                <a16:creationId xmlns="" xmlns:a16="http://schemas.microsoft.com/office/drawing/2014/main" id="{14452E03-0DB6-46AD-828A-635C86657067}"/>
              </a:ext>
            </a:extLst>
          </p:cNvPr>
          <p:cNvSpPr txBox="1">
            <a:spLocks/>
          </p:cNvSpPr>
          <p:nvPr/>
        </p:nvSpPr>
        <p:spPr>
          <a:xfrm>
            <a:off x="615047" y="1121265"/>
            <a:ext cx="714133" cy="4218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38A996-3E48-4843-9B4A-C7A575AC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69" y="-45961"/>
            <a:ext cx="10762397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Fault Detection – Expectation Maximization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E25D1B1-1117-44ED-A5B9-640958F2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14</a:t>
            </a:fld>
            <a:endParaRPr lang="da-DK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7E4EDF2-0768-4E48-AD6A-CEB16333F0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151" b="82375"/>
          <a:stretch/>
        </p:blipFill>
        <p:spPr>
          <a:xfrm>
            <a:off x="1461835" y="5500596"/>
            <a:ext cx="4139976" cy="4296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D4872E8A-A289-44B3-ADC5-279844AA8A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21" t="64443" r="29254" b="31020"/>
          <a:stretch/>
        </p:blipFill>
        <p:spPr>
          <a:xfrm>
            <a:off x="8041762" y="4600835"/>
            <a:ext cx="351247" cy="3264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E984003E-9832-4A31-BE08-6959DD474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7" t="51003" r="46808" b="44460"/>
          <a:stretch/>
        </p:blipFill>
        <p:spPr>
          <a:xfrm>
            <a:off x="8270106" y="2880089"/>
            <a:ext cx="367533" cy="35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30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1798618-DF7C-4618-BE1B-F71706E4D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360" y="2045695"/>
            <a:ext cx="4455057" cy="780868"/>
          </a:xfrm>
          <a:prstGeom prst="rect">
            <a:avLst/>
          </a:prstGeom>
        </p:spPr>
      </p:pic>
      <p:sp>
        <p:nvSpPr>
          <p:cNvPr id="14" name="Content Placeholder 21">
            <a:extLst>
              <a:ext uri="{FF2B5EF4-FFF2-40B4-BE49-F238E27FC236}">
                <a16:creationId xmlns="" xmlns:a16="http://schemas.microsoft.com/office/drawing/2014/main" id="{14452E03-0DB6-46AD-828A-635C86657067}"/>
              </a:ext>
            </a:extLst>
          </p:cNvPr>
          <p:cNvSpPr txBox="1">
            <a:spLocks/>
          </p:cNvSpPr>
          <p:nvPr/>
        </p:nvSpPr>
        <p:spPr>
          <a:xfrm>
            <a:off x="615046" y="1121264"/>
            <a:ext cx="714133" cy="4218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38A996-3E48-4843-9B4A-C7A575AC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1580"/>
            <a:ext cx="10830636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Fault Detection – Expectation Maximization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="" xmlns:a16="http://schemas.microsoft.com/office/drawing/2014/main" id="{45F873D2-7B9E-482F-9AFD-11E86CD6E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79" y="3080517"/>
            <a:ext cx="8492988" cy="3640958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E25D1B1-1117-44ED-A5B9-640958F2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15</a:t>
            </a:fld>
            <a:endParaRPr lang="da-DK"/>
          </a:p>
        </p:txBody>
      </p:sp>
      <p:sp>
        <p:nvSpPr>
          <p:cNvPr id="16" name="Content Placeholder 21">
            <a:extLst>
              <a:ext uri="{FF2B5EF4-FFF2-40B4-BE49-F238E27FC236}">
                <a16:creationId xmlns="" xmlns:a16="http://schemas.microsoft.com/office/drawing/2014/main" id="{5A7DF70C-545E-4025-87B8-F52C79624728}"/>
              </a:ext>
            </a:extLst>
          </p:cNvPr>
          <p:cNvSpPr txBox="1">
            <a:spLocks/>
          </p:cNvSpPr>
          <p:nvPr/>
        </p:nvSpPr>
        <p:spPr>
          <a:xfrm>
            <a:off x="615047" y="1121265"/>
            <a:ext cx="6645562" cy="2056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Gaussian Mixture Model (GMM) with two clusters:</a:t>
            </a:r>
          </a:p>
          <a:p>
            <a:pPr lvl="1"/>
            <a:r>
              <a:rPr lang="da-DK" dirty="0">
                <a:latin typeface="Neo Sans Pro"/>
              </a:rPr>
              <a:t>Normal and faulty operation clusters</a:t>
            </a:r>
          </a:p>
          <a:p>
            <a:r>
              <a:rPr lang="da-DK" dirty="0">
                <a:latin typeface="Neo Sans Pro"/>
              </a:rPr>
              <a:t>The following log likelihood is maximized:</a:t>
            </a:r>
          </a:p>
          <a:p>
            <a:r>
              <a:rPr lang="da-DK" dirty="0">
                <a:latin typeface="Neo Sans Pro"/>
              </a:rPr>
              <a:t>Window length: 10 s</a:t>
            </a:r>
          </a:p>
        </p:txBody>
      </p:sp>
    </p:spTree>
    <p:extLst>
      <p:ext uri="{BB962C8B-B14F-4D97-AF65-F5344CB8AC3E}">
        <p14:creationId xmlns:p14="http://schemas.microsoft.com/office/powerpoint/2010/main" val="21533557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1">
            <a:extLst>
              <a:ext uri="{FF2B5EF4-FFF2-40B4-BE49-F238E27FC236}">
                <a16:creationId xmlns="" xmlns:a16="http://schemas.microsoft.com/office/drawing/2014/main" id="{14452E03-0DB6-46AD-828A-635C86657067}"/>
              </a:ext>
            </a:extLst>
          </p:cNvPr>
          <p:cNvSpPr txBox="1">
            <a:spLocks/>
          </p:cNvSpPr>
          <p:nvPr/>
        </p:nvSpPr>
        <p:spPr>
          <a:xfrm>
            <a:off x="615046" y="1121264"/>
            <a:ext cx="9820426" cy="157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Fault handling does not stop until human intervention</a:t>
            </a:r>
          </a:p>
          <a:p>
            <a:r>
              <a:rPr lang="da-DK" dirty="0">
                <a:latin typeface="Neo Sans Pro"/>
              </a:rPr>
              <a:t>Strong detectibility and measurement reconstruction are achieved by freezing the parameter values after detection</a:t>
            </a:r>
          </a:p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38A996-3E48-4843-9B4A-C7A575AC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3045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Fault handling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E25D1B1-1117-44ED-A5B9-640958F2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16</a:t>
            </a:fld>
            <a:endParaRPr lang="da-DK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57B18B40-6A9E-43DE-AF28-171906943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3" y="2593461"/>
            <a:ext cx="10515600" cy="394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15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057" y="320675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Results and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17</a:t>
            </a:fld>
            <a:endParaRPr lang="da-DK"/>
          </a:p>
        </p:txBody>
      </p:sp>
      <p:sp>
        <p:nvSpPr>
          <p:cNvPr id="42" name="Content Placeholder 41">
            <a:extLst>
              <a:ext uri="{FF2B5EF4-FFF2-40B4-BE49-F238E27FC236}">
                <a16:creationId xmlns="" xmlns:a16="http://schemas.microsoft.com/office/drawing/2014/main" id="{579CCA8C-19C8-4104-BE0E-983F5B73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19821" cy="4351338"/>
          </a:xfrm>
        </p:spPr>
        <p:txBody>
          <a:bodyPr/>
          <a:lstStyle/>
          <a:p>
            <a:r>
              <a:rPr lang="da-DK" dirty="0">
                <a:latin typeface="Neo Sans Pro"/>
              </a:rPr>
              <a:t>Objectives</a:t>
            </a:r>
          </a:p>
          <a:p>
            <a:pPr lvl="1"/>
            <a:r>
              <a:rPr lang="da-DK" dirty="0">
                <a:latin typeface="Neo Sans Pro"/>
              </a:rPr>
              <a:t>Fault detectors</a:t>
            </a:r>
          </a:p>
          <a:p>
            <a:pPr lvl="1"/>
            <a:r>
              <a:rPr lang="da-DK" dirty="0">
                <a:latin typeface="Neo Sans Pro"/>
              </a:rPr>
              <a:t>Measurement reconstruction</a:t>
            </a:r>
          </a:p>
          <a:p>
            <a:r>
              <a:rPr lang="da-DK" dirty="0">
                <a:latin typeface="Neo Sans Pro"/>
              </a:rPr>
              <a:t>Application</a:t>
            </a:r>
          </a:p>
          <a:p>
            <a:pPr lvl="1"/>
            <a:r>
              <a:rPr lang="da-DK" dirty="0">
                <a:latin typeface="Neo Sans Pro"/>
              </a:rPr>
              <a:t>Control performance</a:t>
            </a:r>
          </a:p>
          <a:p>
            <a:pPr lvl="1"/>
            <a:r>
              <a:rPr lang="da-DK" dirty="0">
                <a:latin typeface="Neo Sans Pro"/>
              </a:rPr>
              <a:t>State estimation quality</a:t>
            </a:r>
          </a:p>
        </p:txBody>
      </p:sp>
    </p:spTree>
    <p:extLst>
      <p:ext uri="{BB962C8B-B14F-4D97-AF65-F5344CB8AC3E}">
        <p14:creationId xmlns:p14="http://schemas.microsoft.com/office/powerpoint/2010/main" val="398094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="" xmlns:a16="http://schemas.microsoft.com/office/drawing/2014/main" id="{579CCA8C-19C8-4104-BE0E-983F5B73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9672" cy="1436049"/>
          </a:xfrm>
        </p:spPr>
        <p:txBody>
          <a:bodyPr>
            <a:normAutofit fontScale="92500"/>
          </a:bodyPr>
          <a:lstStyle/>
          <a:p>
            <a:r>
              <a:rPr lang="da-DK" dirty="0">
                <a:latin typeface="Neo Sans Pro"/>
              </a:rPr>
              <a:t>Residual signals: strong detectibility</a:t>
            </a:r>
          </a:p>
          <a:p>
            <a:r>
              <a:rPr lang="da-DK" dirty="0">
                <a:latin typeface="Neo Sans Pro"/>
              </a:rPr>
              <a:t>Fault detector</a:t>
            </a:r>
          </a:p>
          <a:p>
            <a:pPr lvl="1"/>
            <a:r>
              <a:rPr lang="da-DK" dirty="0">
                <a:latin typeface="Neo Sans Pro"/>
              </a:rPr>
              <a:t>Detection times</a:t>
            </a:r>
          </a:p>
          <a:p>
            <a:pPr lvl="1"/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845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Results and Evaluation - fault diagnosis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18</a:t>
            </a:fld>
            <a:endParaRPr lang="da-DK"/>
          </a:p>
        </p:txBody>
      </p: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B5C8018C-AAFC-476A-8A9B-3C39E0E746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r="7986"/>
          <a:stretch/>
        </p:blipFill>
        <p:spPr>
          <a:xfrm>
            <a:off x="0" y="3396610"/>
            <a:ext cx="6096000" cy="346138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E8EC0F41-8318-48C4-BA66-7593205FC6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" r="8109"/>
          <a:stretch/>
        </p:blipFill>
        <p:spPr>
          <a:xfrm>
            <a:off x="6096000" y="2809185"/>
            <a:ext cx="6096000" cy="3415187"/>
          </a:xfrm>
          <a:prstGeom prst="rect">
            <a:avLst/>
          </a:prstGeom>
        </p:spPr>
      </p:pic>
      <p:sp>
        <p:nvSpPr>
          <p:cNvPr id="8" name="Rectangle 30">
            <a:extLst>
              <a:ext uri="{FF2B5EF4-FFF2-40B4-BE49-F238E27FC236}">
                <a16:creationId xmlns="" xmlns:a16="http://schemas.microsoft.com/office/drawing/2014/main" id="{BBAA98BA-4F24-4205-930C-ADCB9EC45892}"/>
              </a:ext>
            </a:extLst>
          </p:cNvPr>
          <p:cNvSpPr/>
          <p:nvPr/>
        </p:nvSpPr>
        <p:spPr>
          <a:xfrm>
            <a:off x="-228933" y="3425707"/>
            <a:ext cx="6317674" cy="38010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noFill/>
            </a:endParaRPr>
          </a:p>
        </p:txBody>
      </p:sp>
      <p:sp>
        <p:nvSpPr>
          <p:cNvPr id="9" name="Rectangle 30">
            <a:extLst>
              <a:ext uri="{FF2B5EF4-FFF2-40B4-BE49-F238E27FC236}">
                <a16:creationId xmlns="" xmlns:a16="http://schemas.microsoft.com/office/drawing/2014/main" id="{BBAA98BA-4F24-4205-930C-ADCB9EC45892}"/>
              </a:ext>
            </a:extLst>
          </p:cNvPr>
          <p:cNvSpPr/>
          <p:nvPr/>
        </p:nvSpPr>
        <p:spPr>
          <a:xfrm>
            <a:off x="6088741" y="2888777"/>
            <a:ext cx="6317674" cy="43191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043591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="" xmlns:a16="http://schemas.microsoft.com/office/drawing/2014/main" id="{579CCA8C-19C8-4104-BE0E-983F5B73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9"/>
            <a:ext cx="7568381" cy="1738312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Fault detector</a:t>
            </a:r>
          </a:p>
          <a:p>
            <a:pPr lvl="1"/>
            <a:r>
              <a:rPr lang="da-DK" dirty="0">
                <a:latin typeface="Neo Sans Pro"/>
              </a:rPr>
              <a:t>Area under the ROC curve, and sensitivity index</a:t>
            </a:r>
          </a:p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Neo Sans Pro"/>
              </a:rPr>
              <a:t>Results and Evaluation - fault diagnosis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19</a:t>
            </a:fld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863901C-197A-4FF8-9B51-6C66F576F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771" y="3009899"/>
            <a:ext cx="203835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8EE4AC2-7D35-433A-819D-E806224D6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450" y="3214687"/>
            <a:ext cx="4095750" cy="4286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8F6B9C57-AD75-4BDB-B18E-2D63D9C29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4847" y="3989635"/>
            <a:ext cx="7423314" cy="2034093"/>
          </a:xfrm>
          <a:prstGeom prst="rect">
            <a:avLst/>
          </a:prstGeom>
        </p:spPr>
      </p:pic>
      <p:sp>
        <p:nvSpPr>
          <p:cNvPr id="3" name="Balra nyíl 2"/>
          <p:cNvSpPr/>
          <p:nvPr/>
        </p:nvSpPr>
        <p:spPr>
          <a:xfrm rot="10800000">
            <a:off x="1504560" y="4586089"/>
            <a:ext cx="700458" cy="26327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églalap 6"/>
          <p:cNvSpPr/>
          <p:nvPr/>
        </p:nvSpPr>
        <p:spPr>
          <a:xfrm>
            <a:off x="2214847" y="5065673"/>
            <a:ext cx="7423314" cy="51891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3805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608DF1-6640-453D-B79F-A76BEF641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Neo Sans Pro"/>
              </a:rPr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28088D7-3712-443F-A022-C8B6722C2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943" y="775272"/>
            <a:ext cx="6463540" cy="6082728"/>
          </a:xfrm>
        </p:spPr>
        <p:txBody>
          <a:bodyPr>
            <a:normAutofit lnSpcReduction="10000"/>
          </a:bodyPr>
          <a:lstStyle/>
          <a:p>
            <a:r>
              <a:rPr lang="hu-HU" dirty="0" err="1" smtClean="0">
                <a:latin typeface="Neo Sans Pro"/>
              </a:rPr>
              <a:t>Introduction</a:t>
            </a:r>
            <a:endParaRPr lang="hu-HU" dirty="0" smtClean="0">
              <a:latin typeface="Neo Sans Pro"/>
            </a:endParaRPr>
          </a:p>
          <a:p>
            <a:pPr lvl="1"/>
            <a:r>
              <a:rPr lang="da-DK" dirty="0" smtClean="0">
                <a:latin typeface="Neo Sans Pro"/>
              </a:rPr>
              <a:t>Gas </a:t>
            </a:r>
            <a:r>
              <a:rPr lang="da-DK" dirty="0">
                <a:latin typeface="Neo Sans Pro"/>
              </a:rPr>
              <a:t>Loop </a:t>
            </a:r>
            <a:r>
              <a:rPr lang="da-DK" dirty="0" smtClean="0">
                <a:latin typeface="Neo Sans Pro"/>
              </a:rPr>
              <a:t>Problem</a:t>
            </a:r>
            <a:endParaRPr lang="hu-HU" dirty="0" smtClean="0">
              <a:latin typeface="Neo Sans Pro"/>
            </a:endParaRPr>
          </a:p>
          <a:p>
            <a:pPr lvl="1"/>
            <a:r>
              <a:rPr lang="hu-HU" dirty="0" smtClean="0">
                <a:latin typeface="Neo Sans Pro"/>
              </a:rPr>
              <a:t>Project </a:t>
            </a:r>
            <a:r>
              <a:rPr lang="hu-HU" dirty="0" err="1" smtClean="0">
                <a:latin typeface="Neo Sans Pro"/>
              </a:rPr>
              <a:t>goal</a:t>
            </a:r>
            <a:endParaRPr lang="hu-HU" dirty="0" smtClean="0">
              <a:latin typeface="Neo Sans Pro"/>
            </a:endParaRPr>
          </a:p>
          <a:p>
            <a:pPr lvl="1"/>
            <a:r>
              <a:rPr lang="hu-HU" dirty="0" smtClean="0">
                <a:latin typeface="Neo Sans Pro"/>
              </a:rPr>
              <a:t>Project </a:t>
            </a:r>
            <a:r>
              <a:rPr lang="hu-HU" dirty="0" err="1" smtClean="0">
                <a:latin typeface="Neo Sans Pro"/>
              </a:rPr>
              <a:t>scope</a:t>
            </a:r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Physical and Mathematical </a:t>
            </a:r>
            <a:r>
              <a:rPr lang="da-DK" dirty="0" smtClean="0">
                <a:latin typeface="Neo Sans Pro"/>
              </a:rPr>
              <a:t>Model</a:t>
            </a:r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Short introduction to the investigated plants</a:t>
            </a:r>
          </a:p>
          <a:p>
            <a:r>
              <a:rPr lang="da-DK" dirty="0">
                <a:latin typeface="Neo Sans Pro"/>
              </a:rPr>
              <a:t>State estimator</a:t>
            </a:r>
          </a:p>
          <a:p>
            <a:pPr lvl="1"/>
            <a:r>
              <a:rPr lang="da-DK" dirty="0">
                <a:latin typeface="Neo Sans Pro"/>
              </a:rPr>
              <a:t>Residual analysis</a:t>
            </a:r>
          </a:p>
          <a:p>
            <a:r>
              <a:rPr lang="da-DK" dirty="0">
                <a:latin typeface="Neo Sans Pro"/>
              </a:rPr>
              <a:t>Recursive Least Squares (RLS) algorithm</a:t>
            </a:r>
          </a:p>
          <a:p>
            <a:r>
              <a:rPr lang="da-DK" dirty="0">
                <a:latin typeface="Neo Sans Pro"/>
              </a:rPr>
              <a:t>Fault Detectors</a:t>
            </a:r>
          </a:p>
          <a:p>
            <a:r>
              <a:rPr lang="da-DK" dirty="0">
                <a:latin typeface="Neo Sans Pro"/>
              </a:rPr>
              <a:t>Results and Evaluation</a:t>
            </a:r>
          </a:p>
          <a:p>
            <a:r>
              <a:rPr lang="da-DK" dirty="0">
                <a:latin typeface="Neo Sans Pro"/>
              </a:rPr>
              <a:t>Conclusion and Discussion</a:t>
            </a:r>
          </a:p>
          <a:p>
            <a:endParaRPr lang="da-DK" dirty="0">
              <a:latin typeface="Neo Sans Pr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01AEE38-070E-4932-B883-2BD41A1A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</a:t>
            </a:fld>
            <a:endParaRPr lang="da-DK"/>
          </a:p>
        </p:txBody>
      </p:sp>
      <p:pic>
        <p:nvPicPr>
          <p:cNvPr id="5" name="Picture 33">
            <a:extLst>
              <a:ext uri="{FF2B5EF4-FFF2-40B4-BE49-F238E27FC236}">
                <a16:creationId xmlns="" xmlns:a16="http://schemas.microsoft.com/office/drawing/2014/main" id="{9874BD79-20DB-43A3-B005-8D59D9DAC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85" y="1774442"/>
            <a:ext cx="4730496" cy="17201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09AC336F-6F64-418E-94D5-BE9A50EC87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444" y="3820210"/>
            <a:ext cx="1543681" cy="2901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12">
            <a:extLst>
              <a:ext uri="{FF2B5EF4-FFF2-40B4-BE49-F238E27FC236}">
                <a16:creationId xmlns="" xmlns:a16="http://schemas.microsoft.com/office/drawing/2014/main" id="{9917508A-DE99-42FD-B518-27CCCD4B4E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13" y="4408228"/>
            <a:ext cx="2287345" cy="17155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709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56" y="58373"/>
            <a:ext cx="11503843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Results – measurement reconstruction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20</a:t>
            </a:fld>
            <a:endParaRPr lang="da-DK"/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3BEFB101-F2E7-4972-9CC0-CF72CACF0B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4" r="51037"/>
          <a:stretch/>
        </p:blipFill>
        <p:spPr>
          <a:xfrm>
            <a:off x="7033664" y="2947601"/>
            <a:ext cx="4674560" cy="22907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0ADE50D3-40DA-40C7-8E11-B95538782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7" y="4212413"/>
            <a:ext cx="6413129" cy="24062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767A27C-B232-48F5-891A-7BA95EE7CE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3"/>
          <a:stretch/>
        </p:blipFill>
        <p:spPr>
          <a:xfrm>
            <a:off x="164037" y="1769866"/>
            <a:ext cx="5931963" cy="2406207"/>
          </a:xfrm>
          <a:prstGeom prst="rect">
            <a:avLst/>
          </a:prstGeom>
        </p:spPr>
      </p:pic>
      <p:sp>
        <p:nvSpPr>
          <p:cNvPr id="42" name="Content Placeholder 41">
            <a:extLst>
              <a:ext uri="{FF2B5EF4-FFF2-40B4-BE49-F238E27FC236}">
                <a16:creationId xmlns="" xmlns:a16="http://schemas.microsoft.com/office/drawing/2014/main" id="{579CCA8C-19C8-4104-BE0E-983F5B73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106"/>
            <a:ext cx="9880076" cy="623762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For simulations, insulation fault scenario is considered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CDBDE97-25FE-4F90-B9BD-1E7B39BDC634}"/>
              </a:ext>
            </a:extLst>
          </p:cNvPr>
          <p:cNvSpPr/>
          <p:nvPr/>
        </p:nvSpPr>
        <p:spPr>
          <a:xfrm>
            <a:off x="6938128" y="2271860"/>
            <a:ext cx="4901938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noFill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BBAA98BA-4F24-4205-930C-ADCB9EC45892}"/>
              </a:ext>
            </a:extLst>
          </p:cNvPr>
          <p:cNvSpPr/>
          <p:nvPr/>
        </p:nvSpPr>
        <p:spPr>
          <a:xfrm>
            <a:off x="184470" y="1814867"/>
            <a:ext cx="6317674" cy="49066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78232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58B91A6F-C700-42D4-B3E0-FDF102DE4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3" y="4548686"/>
            <a:ext cx="6154886" cy="2309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11" y="-129590"/>
            <a:ext cx="11144535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Results and Evaluation – control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21</a:t>
            </a:fld>
            <a:endParaRPr lang="da-DK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280E25D4-F163-476A-8B15-A312727842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81280" b="57738"/>
          <a:stretch/>
        </p:blipFill>
        <p:spPr>
          <a:xfrm>
            <a:off x="5331736" y="922121"/>
            <a:ext cx="2344386" cy="8379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3130BF0F-15B8-4B1C-9B72-1D47A6EC9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" y="2325125"/>
            <a:ext cx="6154888" cy="23093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3BEFB101-F2E7-4972-9CC0-CF72CACF0B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8" r="5290"/>
          <a:stretch/>
        </p:blipFill>
        <p:spPr>
          <a:xfrm>
            <a:off x="6095999" y="4769963"/>
            <a:ext cx="4648301" cy="20880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A2EDB31C-C4A5-4E4A-96AD-953DA84B3D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121" y="2755398"/>
            <a:ext cx="5369311" cy="2014565"/>
          </a:xfrm>
          <a:prstGeom prst="rect">
            <a:avLst/>
          </a:prstGeom>
        </p:spPr>
      </p:pic>
      <p:sp>
        <p:nvSpPr>
          <p:cNvPr id="42" name="Content Placeholder 41">
            <a:extLst>
              <a:ext uri="{FF2B5EF4-FFF2-40B4-BE49-F238E27FC236}">
                <a16:creationId xmlns="" xmlns:a16="http://schemas.microsoft.com/office/drawing/2014/main" id="{579CCA8C-19C8-4104-BE0E-983F5B73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615" y="1051506"/>
            <a:ext cx="8720579" cy="1325563"/>
          </a:xfrm>
        </p:spPr>
        <p:txBody>
          <a:bodyPr>
            <a:normAutofit fontScale="92500" lnSpcReduction="10000"/>
          </a:bodyPr>
          <a:lstStyle/>
          <a:p>
            <a:r>
              <a:rPr lang="da-DK" dirty="0">
                <a:latin typeface="Neo Sans Pro"/>
              </a:rPr>
              <a:t>Coefficient of performance</a:t>
            </a:r>
          </a:p>
          <a:p>
            <a:r>
              <a:rPr lang="da-DK" dirty="0">
                <a:latin typeface="Neo Sans Pro"/>
              </a:rPr>
              <a:t>Cabinet temperatures</a:t>
            </a:r>
          </a:p>
          <a:p>
            <a:r>
              <a:rPr lang="da-DK" dirty="0">
                <a:latin typeface="Neo Sans Pro"/>
              </a:rPr>
              <a:t>Inputs are no longer saturated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A695CD91-F1CA-446A-818D-8BEAECE943E6}"/>
              </a:ext>
            </a:extLst>
          </p:cNvPr>
          <p:cNvSpPr/>
          <p:nvPr/>
        </p:nvSpPr>
        <p:spPr>
          <a:xfrm>
            <a:off x="6302638" y="2747463"/>
            <a:ext cx="6317674" cy="42128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noFill/>
            </a:endParaRPr>
          </a:p>
        </p:txBody>
      </p:sp>
      <p:sp>
        <p:nvSpPr>
          <p:cNvPr id="11" name="Rectangle 30">
            <a:extLst>
              <a:ext uri="{FF2B5EF4-FFF2-40B4-BE49-F238E27FC236}">
                <a16:creationId xmlns="" xmlns:a16="http://schemas.microsoft.com/office/drawing/2014/main" id="{A695CD91-F1CA-446A-818D-8BEAECE943E6}"/>
              </a:ext>
            </a:extLst>
          </p:cNvPr>
          <p:cNvSpPr/>
          <p:nvPr/>
        </p:nvSpPr>
        <p:spPr>
          <a:xfrm>
            <a:off x="-403531" y="2361229"/>
            <a:ext cx="6317674" cy="45991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2906837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AC32E6B5-9058-472C-A5EB-05FE6B0509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1" r="49051"/>
          <a:stretch/>
        </p:blipFill>
        <p:spPr>
          <a:xfrm>
            <a:off x="7199404" y="957731"/>
            <a:ext cx="4741770" cy="41881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680" y="-199851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Results – state estimation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22</a:t>
            </a:fld>
            <a:endParaRPr lang="da-DK"/>
          </a:p>
        </p:txBody>
      </p:sp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D6E09A53-E654-4AF9-AE18-19D76E4D965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7" t="2107" r="49023" b="4202"/>
          <a:stretch/>
        </p:blipFill>
        <p:spPr>
          <a:xfrm>
            <a:off x="321297" y="160721"/>
            <a:ext cx="3056083" cy="6560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B6F1F022-25CF-4B08-A18E-68D07B09F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5430" y="5243318"/>
            <a:ext cx="3568774" cy="10155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47791739-6003-44EE-B8D1-FB7B5B4216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2" t="80783" r="19708" b="12441"/>
          <a:stretch/>
        </p:blipFill>
        <p:spPr>
          <a:xfrm>
            <a:off x="3153777" y="5518098"/>
            <a:ext cx="3900665" cy="1239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19141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093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23</a:t>
            </a:fld>
            <a:endParaRPr lang="da-DK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3AFC98B9-C37C-4838-9879-238795F373F1}"/>
              </a:ext>
            </a:extLst>
          </p:cNvPr>
          <p:cNvSpPr txBox="1">
            <a:spLocks/>
          </p:cNvSpPr>
          <p:nvPr/>
        </p:nvSpPr>
        <p:spPr>
          <a:xfrm>
            <a:off x="838200" y="1414021"/>
            <a:ext cx="10515600" cy="5307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 dirty="0">
              <a:latin typeface="Neo Sans Pro"/>
            </a:endParaRPr>
          </a:p>
        </p:txBody>
      </p:sp>
      <p:sp>
        <p:nvSpPr>
          <p:cNvPr id="14" name="Content Placeholder 41">
            <a:extLst>
              <a:ext uri="{FF2B5EF4-FFF2-40B4-BE49-F238E27FC236}">
                <a16:creationId xmlns="" xmlns:a16="http://schemas.microsoft.com/office/drawing/2014/main" id="{5816AD9A-20D0-4874-812F-778A690D32FF}"/>
              </a:ext>
            </a:extLst>
          </p:cNvPr>
          <p:cNvSpPr txBox="1">
            <a:spLocks/>
          </p:cNvSpPr>
          <p:nvPr/>
        </p:nvSpPr>
        <p:spPr>
          <a:xfrm>
            <a:off x="413994" y="2224727"/>
            <a:ext cx="8428348" cy="46332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Robust residual signals </a:t>
            </a:r>
            <a:endParaRPr lang="hu-HU" dirty="0" smtClean="0">
              <a:latin typeface="Neo Sans Pro"/>
            </a:endParaRPr>
          </a:p>
          <a:p>
            <a:pPr lvl="1"/>
            <a:r>
              <a:rPr lang="hu-HU" dirty="0" smtClean="0">
                <a:latin typeface="Neo Sans Pro"/>
              </a:rPr>
              <a:t>E</a:t>
            </a:r>
            <a:r>
              <a:rPr lang="da-DK" dirty="0" smtClean="0">
                <a:latin typeface="Neo Sans Pro"/>
              </a:rPr>
              <a:t>arly </a:t>
            </a:r>
            <a:r>
              <a:rPr lang="da-DK" dirty="0">
                <a:latin typeface="Neo Sans Pro"/>
              </a:rPr>
              <a:t>detection and measurement reconstruction</a:t>
            </a:r>
          </a:p>
          <a:p>
            <a:pPr lvl="1"/>
            <a:r>
              <a:rPr lang="hu-HU" dirty="0" err="1" smtClean="0">
                <a:latin typeface="Neo Sans Pro"/>
              </a:rPr>
              <a:t>Gas</a:t>
            </a:r>
            <a:r>
              <a:rPr lang="hu-HU" dirty="0" smtClean="0">
                <a:latin typeface="Neo Sans Pro"/>
              </a:rPr>
              <a:t> </a:t>
            </a:r>
            <a:r>
              <a:rPr lang="hu-HU" dirty="0" err="1" smtClean="0">
                <a:latin typeface="Neo Sans Pro"/>
              </a:rPr>
              <a:t>loop</a:t>
            </a:r>
            <a:r>
              <a:rPr lang="hu-HU" dirty="0" smtClean="0">
                <a:latin typeface="Neo Sans Pro"/>
              </a:rPr>
              <a:t> is </a:t>
            </a:r>
            <a:r>
              <a:rPr lang="hu-HU" dirty="0" err="1" smtClean="0">
                <a:latin typeface="Neo Sans Pro"/>
              </a:rPr>
              <a:t>not</a:t>
            </a:r>
            <a:r>
              <a:rPr lang="hu-HU" dirty="0" smtClean="0">
                <a:latin typeface="Neo Sans Pro"/>
              </a:rPr>
              <a:t> entered</a:t>
            </a:r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Challenges</a:t>
            </a:r>
          </a:p>
          <a:p>
            <a:pPr lvl="1"/>
            <a:r>
              <a:rPr lang="da-DK" dirty="0">
                <a:latin typeface="Neo Sans Pro"/>
              </a:rPr>
              <a:t>Fault diagnosis is harder, where the effects are less pronounced</a:t>
            </a:r>
          </a:p>
          <a:p>
            <a:pPr lvl="1"/>
            <a:r>
              <a:rPr lang="da-DK" dirty="0">
                <a:latin typeface="Neo Sans Pro"/>
              </a:rPr>
              <a:t>Change of operation-point has the same effect on state estimator residuals, as the faults</a:t>
            </a:r>
          </a:p>
          <a:p>
            <a:r>
              <a:rPr lang="da-DK" dirty="0">
                <a:latin typeface="Neo Sans Pro"/>
              </a:rPr>
              <a:t>Findings</a:t>
            </a:r>
          </a:p>
          <a:p>
            <a:pPr lvl="1"/>
            <a:r>
              <a:rPr lang="da-DK" dirty="0">
                <a:latin typeface="Neo Sans Pro"/>
              </a:rPr>
              <a:t>Estimator </a:t>
            </a:r>
            <a:endParaRPr lang="hu-HU" dirty="0" smtClean="0">
              <a:latin typeface="Neo Sans Pro"/>
            </a:endParaRPr>
          </a:p>
          <a:p>
            <a:pPr lvl="1"/>
            <a:r>
              <a:rPr lang="hu-HU" dirty="0" smtClean="0">
                <a:latin typeface="Neo Sans Pro"/>
              </a:rPr>
              <a:t>R</a:t>
            </a:r>
            <a:r>
              <a:rPr lang="da-DK" dirty="0" smtClean="0">
                <a:latin typeface="Neo Sans Pro"/>
              </a:rPr>
              <a:t>esidual </a:t>
            </a:r>
            <a:r>
              <a:rPr lang="da-DK" dirty="0">
                <a:latin typeface="Neo Sans Pro"/>
              </a:rPr>
              <a:t>generator </a:t>
            </a:r>
            <a:r>
              <a:rPr lang="hu-HU" dirty="0" err="1" smtClean="0">
                <a:latin typeface="Neo Sans Pro"/>
              </a:rPr>
              <a:t>for</a:t>
            </a:r>
            <a:r>
              <a:rPr lang="hu-HU" dirty="0" smtClean="0">
                <a:latin typeface="Neo Sans Pro"/>
              </a:rPr>
              <a:t> </a:t>
            </a:r>
            <a:r>
              <a:rPr lang="hu-HU" dirty="0" err="1" smtClean="0">
                <a:latin typeface="Neo Sans Pro"/>
              </a:rPr>
              <a:t>the</a:t>
            </a:r>
            <a:r>
              <a:rPr lang="da-DK" dirty="0" smtClean="0">
                <a:latin typeface="Neo Sans Pro"/>
              </a:rPr>
              <a:t> </a:t>
            </a:r>
            <a:r>
              <a:rPr lang="da-DK" dirty="0">
                <a:latin typeface="Neo Sans Pro"/>
              </a:rPr>
              <a:t>nonlinear system</a:t>
            </a:r>
          </a:p>
          <a:p>
            <a:pPr lvl="1"/>
            <a:r>
              <a:rPr lang="da-DK" dirty="0">
                <a:latin typeface="Neo Sans Pro"/>
              </a:rPr>
              <a:t>Expectation Maximization </a:t>
            </a:r>
            <a:r>
              <a:rPr lang="hu-HU" dirty="0" err="1" smtClean="0">
                <a:latin typeface="Neo Sans Pro"/>
              </a:rPr>
              <a:t>algorithm</a:t>
            </a:r>
            <a:endParaRPr lang="da-DK" dirty="0">
              <a:latin typeface="Neo Sans Pro"/>
            </a:endParaRPr>
          </a:p>
          <a:p>
            <a:pPr lvl="1"/>
            <a:endParaRPr lang="da-DK" dirty="0">
              <a:latin typeface="Neo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7E9F36C9-3C37-4A6A-A3A8-8B09A7352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30" y="-13700"/>
            <a:ext cx="6155670" cy="223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375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41">
            <a:extLst>
              <a:ext uri="{FF2B5EF4-FFF2-40B4-BE49-F238E27FC236}">
                <a16:creationId xmlns="" xmlns:a16="http://schemas.microsoft.com/office/drawing/2014/main" id="{5816AD9A-20D0-4874-812F-778A690D32FF}"/>
              </a:ext>
            </a:extLst>
          </p:cNvPr>
          <p:cNvSpPr txBox="1">
            <a:spLocks/>
          </p:cNvSpPr>
          <p:nvPr/>
        </p:nvSpPr>
        <p:spPr>
          <a:xfrm>
            <a:off x="1405772" y="2014767"/>
            <a:ext cx="9663260" cy="5397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Field experiments with fault handling</a:t>
            </a:r>
          </a:p>
          <a:p>
            <a:r>
              <a:rPr lang="da-DK" dirty="0">
                <a:latin typeface="Neo Sans Pro"/>
              </a:rPr>
              <a:t>Extending operation domain to </a:t>
            </a:r>
            <a:r>
              <a:rPr lang="hu-HU" dirty="0" err="1" smtClean="0">
                <a:latin typeface="Neo Sans Pro"/>
              </a:rPr>
              <a:t>winter</a:t>
            </a:r>
            <a:r>
              <a:rPr lang="hu-HU" dirty="0" smtClean="0">
                <a:latin typeface="Neo Sans Pro"/>
              </a:rPr>
              <a:t> </a:t>
            </a:r>
            <a:r>
              <a:rPr lang="hu-HU" dirty="0" err="1" smtClean="0">
                <a:latin typeface="Neo Sans Pro"/>
              </a:rPr>
              <a:t>conditions</a:t>
            </a:r>
            <a:endParaRPr lang="hu-HU" dirty="0" smtClean="0">
              <a:latin typeface="Neo Sans Pro"/>
            </a:endParaRPr>
          </a:p>
          <a:p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Evaluating the EM detector in a more equal environment and testing fault isolation</a:t>
            </a:r>
          </a:p>
          <a:p>
            <a:r>
              <a:rPr lang="da-DK" dirty="0">
                <a:latin typeface="Neo Sans Pro"/>
              </a:rPr>
              <a:t>Using estimator for prediction and enhancing advanced control strategies</a:t>
            </a:r>
          </a:p>
          <a:p>
            <a:pPr lvl="1"/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602" y="402855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83229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A69357-E6A0-4478-944C-6B52E1318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1847" y="374349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Thank you for the attention!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8270648-5AA8-4688-BE87-DDD588D84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25</a:t>
            </a:fld>
            <a:endParaRPr lang="da-DK"/>
          </a:p>
        </p:txBody>
      </p:sp>
      <p:pic>
        <p:nvPicPr>
          <p:cNvPr id="1026" name="Picture 2" descr="KÃ©ptalÃ¡lat a kÃ¶vetkezÅre: âfunny fridgeâ">
            <a:extLst>
              <a:ext uri="{FF2B5EF4-FFF2-40B4-BE49-F238E27FC236}">
                <a16:creationId xmlns="" xmlns:a16="http://schemas.microsoft.com/office/drawing/2014/main" id="{7BC3A0A3-5887-40D5-9765-65982DF4A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72" y="1913772"/>
            <a:ext cx="3773275" cy="3773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8" name="Picture 4" descr="KÃ©ptalÃ¡lat a kÃ¶vetkezÅre: âhan solo fridgeâ">
            <a:extLst>
              <a:ext uri="{FF2B5EF4-FFF2-40B4-BE49-F238E27FC236}">
                <a16:creationId xmlns="" xmlns:a16="http://schemas.microsoft.com/office/drawing/2014/main" id="{8EFF1C81-5007-4013-98A9-7E6389C4C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500" y="0"/>
            <a:ext cx="2622500" cy="5112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0" name="Picture 6" descr="KÃ©ptalÃ¡lat a kÃ¶vetkezÅre: âfunny fridgeâ">
            <a:extLst>
              <a:ext uri="{FF2B5EF4-FFF2-40B4-BE49-F238E27FC236}">
                <a16:creationId xmlns="" xmlns:a16="http://schemas.microsoft.com/office/drawing/2014/main" id="{38B8745A-BBC1-4230-AB81-ABA1B3D3D5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0" r="11390" b="6680"/>
          <a:stretch/>
        </p:blipFill>
        <p:spPr bwMode="auto">
          <a:xfrm>
            <a:off x="0" y="2474700"/>
            <a:ext cx="2405069" cy="4246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170305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E7FFD0-F4F8-4D3A-8461-899D68AC2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128" y="2636985"/>
            <a:ext cx="2800546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383276B-29A5-42E7-AC53-864BD83D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86804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31">
            <a:extLst>
              <a:ext uri="{FF2B5EF4-FFF2-40B4-BE49-F238E27FC236}">
                <a16:creationId xmlns="" xmlns:a16="http://schemas.microsoft.com/office/drawing/2014/main" id="{8B1B1F53-8965-4A31-BA35-D6CB1994F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60" y="-939"/>
            <a:ext cx="6852986" cy="6715503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27</a:t>
            </a:fld>
            <a:endParaRPr lang="da-DK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522" y="5213349"/>
            <a:ext cx="5449478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Refrigeration systems</a:t>
            </a:r>
          </a:p>
        </p:txBody>
      </p:sp>
    </p:spTree>
    <p:extLst>
      <p:ext uri="{BB962C8B-B14F-4D97-AF65-F5344CB8AC3E}">
        <p14:creationId xmlns:p14="http://schemas.microsoft.com/office/powerpoint/2010/main" val="12196122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1">
            <a:extLst>
              <a:ext uri="{FF2B5EF4-FFF2-40B4-BE49-F238E27FC236}">
                <a16:creationId xmlns="" xmlns:a16="http://schemas.microsoft.com/office/drawing/2014/main" id="{DF2FB2FF-D6F6-4091-A47F-6F702A7C1FFB}"/>
              </a:ext>
            </a:extLst>
          </p:cNvPr>
          <p:cNvSpPr txBox="1">
            <a:spLocks/>
          </p:cNvSpPr>
          <p:nvPr/>
        </p:nvSpPr>
        <p:spPr>
          <a:xfrm>
            <a:off x="838199" y="919594"/>
            <a:ext cx="6532785" cy="5669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Applying the inverse filter of </a:t>
            </a:r>
          </a:p>
          <a:p>
            <a:r>
              <a:rPr lang="da-DK" dirty="0">
                <a:latin typeface="Neo Sans Pro"/>
              </a:rPr>
              <a:t>Input signal: ambient temperature</a:t>
            </a:r>
          </a:p>
          <a:p>
            <a:r>
              <a:rPr lang="da-DK" dirty="0">
                <a:latin typeface="Neo Sans Pro"/>
              </a:rPr>
              <a:t>Main criteria</a:t>
            </a:r>
          </a:p>
          <a:p>
            <a:endParaRPr lang="da-DK" dirty="0">
              <a:latin typeface="Neo Sans Pro"/>
            </a:endParaRPr>
          </a:p>
          <a:p>
            <a:pPr marL="0" indent="0">
              <a:buNone/>
            </a:pPr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Results</a:t>
            </a:r>
          </a:p>
          <a:p>
            <a:endParaRPr lang="da-DK" dirty="0">
              <a:latin typeface="Neo Sans Pro"/>
            </a:endParaRPr>
          </a:p>
        </p:txBody>
      </p:sp>
      <p:sp>
        <p:nvSpPr>
          <p:cNvPr id="12" name="Content Placeholder 21">
            <a:extLst>
              <a:ext uri="{FF2B5EF4-FFF2-40B4-BE49-F238E27FC236}">
                <a16:creationId xmlns="" xmlns:a16="http://schemas.microsoft.com/office/drawing/2014/main" id="{8E5AFB4E-8CD0-403D-BC8B-709F3E375A67}"/>
              </a:ext>
            </a:extLst>
          </p:cNvPr>
          <p:cNvSpPr txBox="1">
            <a:spLocks/>
          </p:cNvSpPr>
          <p:nvPr/>
        </p:nvSpPr>
        <p:spPr>
          <a:xfrm>
            <a:off x="838199" y="1429009"/>
            <a:ext cx="6532785" cy="5292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B83061-1F9E-4007-B1E3-A204203E6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25" y="-77184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Residual whitening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DB6E959-AD88-4C28-9686-D45D043D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0"/>
            <a:ext cx="2743200" cy="365125"/>
          </a:xfrm>
        </p:spPr>
        <p:txBody>
          <a:bodyPr/>
          <a:lstStyle/>
          <a:p>
            <a:fld id="{BEA0E290-1B83-4CC4-8755-96DA88C11BEA}" type="slidenum">
              <a:rPr lang="da-DK" smtClean="0"/>
              <a:t>28</a:t>
            </a:fld>
            <a:endParaRPr lang="da-DK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6272155-AC27-4984-805D-E09CB6A05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245" y="919594"/>
            <a:ext cx="3286125" cy="41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B7152B1-0E39-4C84-8AA1-2CF2EA8F1C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5"/>
          <a:stretch/>
        </p:blipFill>
        <p:spPr>
          <a:xfrm>
            <a:off x="6271021" y="1604223"/>
            <a:ext cx="5920979" cy="2138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2921D7D2-8560-4990-9CAB-A2898BC8B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2" r="8253"/>
          <a:stretch/>
        </p:blipFill>
        <p:spPr>
          <a:xfrm>
            <a:off x="2790333" y="3754465"/>
            <a:ext cx="7899662" cy="3142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74ED3C0-2C0F-454B-9751-64E5A2B60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541" y="1976042"/>
            <a:ext cx="3058484" cy="16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56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1798618-DF7C-4618-BE1B-F71706E4D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616" y="2202834"/>
            <a:ext cx="4455057" cy="780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208CAC54-93E9-4733-9752-FCFD3157FD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80"/>
          <a:stretch/>
        </p:blipFill>
        <p:spPr>
          <a:xfrm>
            <a:off x="6265459" y="926204"/>
            <a:ext cx="5753171" cy="12379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Content Placeholder 21">
            <a:extLst>
              <a:ext uri="{FF2B5EF4-FFF2-40B4-BE49-F238E27FC236}">
                <a16:creationId xmlns="" xmlns:a16="http://schemas.microsoft.com/office/drawing/2014/main" id="{14452E03-0DB6-46AD-828A-635C86657067}"/>
              </a:ext>
            </a:extLst>
          </p:cNvPr>
          <p:cNvSpPr txBox="1">
            <a:spLocks/>
          </p:cNvSpPr>
          <p:nvPr/>
        </p:nvSpPr>
        <p:spPr>
          <a:xfrm>
            <a:off x="615046" y="1121264"/>
            <a:ext cx="714133" cy="4218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38A996-3E48-4843-9B4A-C7A575AC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1580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Fault Detection – Expectation Maximization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="" xmlns:a16="http://schemas.microsoft.com/office/drawing/2014/main" id="{45F873D2-7B9E-482F-9AFD-11E86CD6E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0517"/>
            <a:ext cx="8492988" cy="3640958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E25D1B1-1117-44ED-A5B9-640958F2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29</a:t>
            </a:fld>
            <a:endParaRPr lang="da-DK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4032D12-2932-43C9-9939-C6D305968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311" y="3092988"/>
            <a:ext cx="3341975" cy="30742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Content Placeholder 21">
            <a:extLst>
              <a:ext uri="{FF2B5EF4-FFF2-40B4-BE49-F238E27FC236}">
                <a16:creationId xmlns="" xmlns:a16="http://schemas.microsoft.com/office/drawing/2014/main" id="{5A7DF70C-545E-4025-87B8-F52C79624728}"/>
              </a:ext>
            </a:extLst>
          </p:cNvPr>
          <p:cNvSpPr txBox="1">
            <a:spLocks/>
          </p:cNvSpPr>
          <p:nvPr/>
        </p:nvSpPr>
        <p:spPr>
          <a:xfrm>
            <a:off x="615047" y="1121265"/>
            <a:ext cx="6002569" cy="2056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Gaussian Mixture Model (GMM) with two clusters:</a:t>
            </a:r>
          </a:p>
          <a:p>
            <a:pPr lvl="1"/>
            <a:r>
              <a:rPr lang="da-DK" dirty="0">
                <a:latin typeface="Neo Sans Pro"/>
              </a:rPr>
              <a:t>Normal and faulty operation clusters</a:t>
            </a:r>
          </a:p>
          <a:p>
            <a:r>
              <a:rPr lang="da-DK" dirty="0">
                <a:latin typeface="Neo Sans Pro"/>
              </a:rPr>
              <a:t>The following log likelihood is maximized:</a:t>
            </a:r>
          </a:p>
          <a:p>
            <a:r>
              <a:rPr lang="da-DK" dirty="0">
                <a:latin typeface="Neo Sans Pro"/>
              </a:rPr>
              <a:t>Window length: 10 s</a:t>
            </a:r>
          </a:p>
        </p:txBody>
      </p:sp>
    </p:spTree>
    <p:extLst>
      <p:ext uri="{BB962C8B-B14F-4D97-AF65-F5344CB8AC3E}">
        <p14:creationId xmlns:p14="http://schemas.microsoft.com/office/powerpoint/2010/main" val="33815347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Neo Sans Pro"/>
              </a:rPr>
              <a:t>Physical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3</a:t>
            </a:fld>
            <a:endParaRPr lang="da-DK"/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40789EC6-5DED-47F3-8FF9-4BFFBDFE3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6" y="1690688"/>
            <a:ext cx="7433176" cy="5030787"/>
          </a:xfrm>
          <a:prstGeom prst="rect">
            <a:avLst/>
          </a:prstGeom>
        </p:spPr>
      </p:pic>
      <p:pic>
        <p:nvPicPr>
          <p:cNvPr id="23" name="Content Placeholder 22">
            <a:extLst>
              <a:ext uri="{FF2B5EF4-FFF2-40B4-BE49-F238E27FC236}">
                <a16:creationId xmlns="" xmlns:a16="http://schemas.microsoft.com/office/drawing/2014/main" id="{E2DD4A19-3C56-46BC-B3CA-77C60F1D7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246" y="221312"/>
            <a:ext cx="5283050" cy="3087496"/>
          </a:xfrm>
        </p:spPr>
      </p:pic>
      <p:sp>
        <p:nvSpPr>
          <p:cNvPr id="32" name="Content Placeholder 21">
            <a:extLst>
              <a:ext uri="{FF2B5EF4-FFF2-40B4-BE49-F238E27FC236}">
                <a16:creationId xmlns="" xmlns:a16="http://schemas.microsoft.com/office/drawing/2014/main" id="{5CDBCED7-66A6-455D-8FA4-4C20A078E85A}"/>
              </a:ext>
            </a:extLst>
          </p:cNvPr>
          <p:cNvSpPr txBox="1">
            <a:spLocks/>
          </p:cNvSpPr>
          <p:nvPr/>
        </p:nvSpPr>
        <p:spPr>
          <a:xfrm>
            <a:off x="7948784" y="4165969"/>
            <a:ext cx="4026512" cy="1144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Back-end and front-end</a:t>
            </a:r>
          </a:p>
          <a:p>
            <a:pPr lvl="1"/>
            <a:r>
              <a:rPr lang="da-DK" dirty="0"/>
              <a:t>Different dynamics</a:t>
            </a:r>
          </a:p>
        </p:txBody>
      </p:sp>
    </p:spTree>
    <p:extLst>
      <p:ext uri="{BB962C8B-B14F-4D97-AF65-F5344CB8AC3E}">
        <p14:creationId xmlns:p14="http://schemas.microsoft.com/office/powerpoint/2010/main" val="1858150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="" xmlns:a16="http://schemas.microsoft.com/office/drawing/2014/main" id="{579CCA8C-19C8-4104-BE0E-983F5B73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9672" cy="1436049"/>
          </a:xfrm>
        </p:spPr>
        <p:txBody>
          <a:bodyPr>
            <a:normAutofit fontScale="92500"/>
          </a:bodyPr>
          <a:lstStyle/>
          <a:p>
            <a:r>
              <a:rPr lang="da-DK" dirty="0">
                <a:latin typeface="Neo Sans Pro"/>
              </a:rPr>
              <a:t>Residual signals: strong detectibility</a:t>
            </a:r>
          </a:p>
          <a:p>
            <a:r>
              <a:rPr lang="da-DK" dirty="0">
                <a:latin typeface="Neo Sans Pro"/>
              </a:rPr>
              <a:t>Fault detector</a:t>
            </a:r>
          </a:p>
          <a:p>
            <a:pPr lvl="1"/>
            <a:r>
              <a:rPr lang="da-DK" dirty="0">
                <a:latin typeface="Neo Sans Pro"/>
              </a:rPr>
              <a:t>Detection times</a:t>
            </a:r>
          </a:p>
          <a:p>
            <a:pPr lvl="1"/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845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Results and Evaluation - fault diagnosis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30</a:t>
            </a:fld>
            <a:endParaRPr lang="da-DK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AB7D7BA7-D67A-4B26-B802-0A1B395CA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817" y="3894934"/>
            <a:ext cx="7078862" cy="169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22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56" y="58373"/>
            <a:ext cx="11503843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Results – measurement reconstruction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31</a:t>
            </a:fld>
            <a:endParaRPr lang="da-DK"/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815B1D58-D458-4567-82A8-6C90DF5ED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198" y="1845759"/>
            <a:ext cx="6413130" cy="2406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3BEFB101-F2E7-4972-9CC0-CF72CACF0B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4" r="51037"/>
          <a:stretch/>
        </p:blipFill>
        <p:spPr>
          <a:xfrm>
            <a:off x="6481711" y="4421171"/>
            <a:ext cx="4335517" cy="21246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0ADE50D3-40DA-40C7-8E11-B95538782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7" y="4212413"/>
            <a:ext cx="6413129" cy="24062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767A27C-B232-48F5-891A-7BA95EE7CE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3"/>
          <a:stretch/>
        </p:blipFill>
        <p:spPr>
          <a:xfrm>
            <a:off x="164037" y="1769866"/>
            <a:ext cx="5931963" cy="2406207"/>
          </a:xfrm>
          <a:prstGeom prst="rect">
            <a:avLst/>
          </a:prstGeom>
        </p:spPr>
      </p:pic>
      <p:sp>
        <p:nvSpPr>
          <p:cNvPr id="42" name="Content Placeholder 41">
            <a:extLst>
              <a:ext uri="{FF2B5EF4-FFF2-40B4-BE49-F238E27FC236}">
                <a16:creationId xmlns="" xmlns:a16="http://schemas.microsoft.com/office/drawing/2014/main" id="{579CCA8C-19C8-4104-BE0E-983F5B73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106"/>
            <a:ext cx="9880076" cy="623762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For simulations, insulation fault scenario is considered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CDBDE97-25FE-4F90-B9BD-1E7B39BDC634}"/>
              </a:ext>
            </a:extLst>
          </p:cNvPr>
          <p:cNvSpPr/>
          <p:nvPr/>
        </p:nvSpPr>
        <p:spPr>
          <a:xfrm>
            <a:off x="6577166" y="4421171"/>
            <a:ext cx="6317674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6265136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="" xmlns:a16="http://schemas.microsoft.com/office/drawing/2014/main" id="{579CCA8C-19C8-4104-BE0E-983F5B73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9418163" cy="3990713"/>
          </a:xfrm>
        </p:spPr>
        <p:txBody>
          <a:bodyPr>
            <a:normAutofit lnSpcReduction="10000"/>
          </a:bodyPr>
          <a:lstStyle/>
          <a:p>
            <a:r>
              <a:rPr lang="da-DK" dirty="0">
                <a:latin typeface="Neo Sans Pro"/>
              </a:rPr>
              <a:t>Only simulations considered – true values can be extracted</a:t>
            </a:r>
          </a:p>
          <a:p>
            <a:pPr lvl="1"/>
            <a:r>
              <a:rPr lang="da-DK" dirty="0">
                <a:latin typeface="Neo Sans Pro"/>
              </a:rPr>
              <a:t>Weighted average is considered for virtual enthalpy of gas cooler:</a:t>
            </a:r>
          </a:p>
          <a:p>
            <a:pPr lvl="1"/>
            <a:endParaRPr lang="da-DK" dirty="0">
              <a:latin typeface="Neo Sans Pro"/>
            </a:endParaRPr>
          </a:p>
          <a:p>
            <a:pPr lvl="1"/>
            <a:endParaRPr lang="da-DK" dirty="0">
              <a:latin typeface="Neo Sans Pro"/>
            </a:endParaRPr>
          </a:p>
          <a:p>
            <a:pPr lvl="1"/>
            <a:endParaRPr lang="da-DK" dirty="0">
              <a:latin typeface="Neo Sans Pro"/>
            </a:endParaRPr>
          </a:p>
          <a:p>
            <a:pPr lvl="1"/>
            <a:endParaRPr lang="da-DK" dirty="0">
              <a:latin typeface="Neo Sans Pro"/>
            </a:endParaRPr>
          </a:p>
          <a:p>
            <a:pPr lvl="1"/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CPU running time depends on set-point sampling rate</a:t>
            </a:r>
          </a:p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708" y="36591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Results – state estimation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32</a:t>
            </a:fld>
            <a:endParaRPr lang="da-DK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3A009319-12FB-4D9F-B0A8-B4E9964F1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106" y="5476101"/>
            <a:ext cx="6398296" cy="12204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B76AF174-FDB6-4F99-9663-DC0591262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638" y="3260338"/>
            <a:ext cx="1447800" cy="7810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B5DEA274-07AD-4738-A75E-0B9257898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040" y="2627774"/>
            <a:ext cx="5508458" cy="206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7694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28CC56-D43B-4E03-8C3A-5A9FF0EC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614" y="-252413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Corrections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954300-116B-4C36-B1B3-39D44FFC2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786" y="779249"/>
            <a:ext cx="10515600" cy="5942226"/>
          </a:xfrm>
        </p:spPr>
        <p:txBody>
          <a:bodyPr/>
          <a:lstStyle/>
          <a:p>
            <a:r>
              <a:rPr lang="da-DK" dirty="0">
                <a:latin typeface="Neo Sans Pro"/>
              </a:rPr>
              <a:t>The line widths in the following figures </a:t>
            </a:r>
            <a:r>
              <a:rPr lang="hu-HU" dirty="0" err="1" smtClean="0">
                <a:latin typeface="Neo Sans Pro"/>
              </a:rPr>
              <a:t>may</a:t>
            </a:r>
            <a:r>
              <a:rPr lang="hu-HU" dirty="0" smtClean="0">
                <a:latin typeface="Neo Sans Pro"/>
              </a:rPr>
              <a:t> be </a:t>
            </a:r>
            <a:r>
              <a:rPr lang="hu-HU" dirty="0" err="1" smtClean="0">
                <a:latin typeface="Neo Sans Pro"/>
              </a:rPr>
              <a:t>misleading</a:t>
            </a:r>
            <a:r>
              <a:rPr lang="da-DK" dirty="0" smtClean="0">
                <a:latin typeface="Neo Sans Pro"/>
              </a:rPr>
              <a:t>:</a:t>
            </a:r>
            <a:endParaRPr lang="hu-HU" dirty="0" smtClean="0">
              <a:latin typeface="Neo Sans Pro"/>
            </a:endParaRPr>
          </a:p>
          <a:p>
            <a:endParaRPr lang="hu-HU" dirty="0" smtClean="0">
              <a:latin typeface="Neo Sans Pro"/>
            </a:endParaRPr>
          </a:p>
          <a:p>
            <a:endParaRPr lang="hu-HU" dirty="0">
              <a:latin typeface="Neo Sans Pro"/>
            </a:endParaRPr>
          </a:p>
          <a:p>
            <a:r>
              <a:rPr lang="hu-HU" dirty="0" smtClean="0">
                <a:latin typeface="Neo Sans Pro"/>
              </a:rPr>
              <a:t>The </a:t>
            </a:r>
            <a:r>
              <a:rPr lang="hu-HU" dirty="0" err="1" smtClean="0">
                <a:latin typeface="Neo Sans Pro"/>
              </a:rPr>
              <a:t>following</a:t>
            </a:r>
            <a:r>
              <a:rPr lang="hu-HU" dirty="0" smtClean="0">
                <a:latin typeface="Neo Sans Pro"/>
              </a:rPr>
              <a:t> </a:t>
            </a:r>
            <a:r>
              <a:rPr lang="hu-HU" dirty="0" err="1" smtClean="0">
                <a:latin typeface="Neo Sans Pro"/>
              </a:rPr>
              <a:t>equation</a:t>
            </a:r>
            <a:r>
              <a:rPr lang="hu-HU" dirty="0" smtClean="0">
                <a:latin typeface="Neo Sans Pro"/>
              </a:rPr>
              <a:t> is </a:t>
            </a:r>
            <a:r>
              <a:rPr lang="hu-HU" dirty="0" err="1" smtClean="0">
                <a:latin typeface="Neo Sans Pro"/>
              </a:rPr>
              <a:t>not</a:t>
            </a:r>
            <a:r>
              <a:rPr lang="hu-HU" dirty="0" smtClean="0">
                <a:latin typeface="Neo Sans Pro"/>
              </a:rPr>
              <a:t> </a:t>
            </a:r>
            <a:r>
              <a:rPr lang="hu-HU" dirty="0" err="1" smtClean="0">
                <a:latin typeface="Neo Sans Pro"/>
              </a:rPr>
              <a:t>squared</a:t>
            </a:r>
            <a:r>
              <a:rPr lang="hu-HU" dirty="0" smtClean="0">
                <a:latin typeface="Neo Sans Pro"/>
              </a:rPr>
              <a:t>:</a:t>
            </a:r>
            <a:endParaRPr lang="da-DK" dirty="0">
              <a:latin typeface="Neo Sans Pro"/>
            </a:endParaRPr>
          </a:p>
          <a:p>
            <a:pPr marL="0" indent="0">
              <a:buNone/>
            </a:pPr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The E and M steps are not well noted in this figure: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AAA73E9-9DB0-4ACF-BC52-8A469C15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33</a:t>
            </a:fld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EB6627F-5460-400A-817F-65972A4DFB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751" y="1190573"/>
            <a:ext cx="2574129" cy="936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D218751-31C4-427E-97BB-069E9E9F34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08" y="4049883"/>
            <a:ext cx="4750677" cy="2749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E81B6CC-6A8C-4FA9-892E-7EA8E864A4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21" t="64443" r="29254" b="31020"/>
          <a:stretch/>
        </p:blipFill>
        <p:spPr>
          <a:xfrm>
            <a:off x="8828924" y="6411501"/>
            <a:ext cx="134215" cy="1247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DCA801F-4F96-4331-B2B0-407B71BA6C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7" t="51003" r="46808" b="44460"/>
          <a:stretch/>
        </p:blipFill>
        <p:spPr>
          <a:xfrm>
            <a:off x="8897704" y="5820178"/>
            <a:ext cx="130870" cy="124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C24860B-2FB2-41ED-8979-044043A582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09" y="3972417"/>
            <a:ext cx="4750677" cy="2749058"/>
          </a:xfrm>
          <a:prstGeom prst="rect">
            <a:avLst/>
          </a:prstGeom>
        </p:spPr>
      </p:pic>
      <p:pic>
        <p:nvPicPr>
          <p:cNvPr id="11" name="Graphic 10" descr="Smiling face with solid fill">
            <a:extLst>
              <a:ext uri="{FF2B5EF4-FFF2-40B4-BE49-F238E27FC236}">
                <a16:creationId xmlns="" xmlns:a16="http://schemas.microsoft.com/office/drawing/2014/main" id="{540E0B4D-5F2E-4353-AD09-A80115F5EE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1478" y="5559468"/>
            <a:ext cx="914400" cy="914400"/>
          </a:xfrm>
          <a:prstGeom prst="rect">
            <a:avLst/>
          </a:prstGeom>
        </p:spPr>
      </p:pic>
      <p:pic>
        <p:nvPicPr>
          <p:cNvPr id="13" name="Graphic 12" descr="Sad face with solid fill">
            <a:extLst>
              <a:ext uri="{FF2B5EF4-FFF2-40B4-BE49-F238E27FC236}">
                <a16:creationId xmlns="" xmlns:a16="http://schemas.microsoft.com/office/drawing/2014/main" id="{FC8CEF84-37C6-403A-A196-FBECAFE103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0809" y="5559468"/>
            <a:ext cx="914400" cy="914400"/>
          </a:xfrm>
          <a:prstGeom prst="rect">
            <a:avLst/>
          </a:prstGeom>
        </p:spPr>
      </p:pic>
      <p:pic>
        <p:nvPicPr>
          <p:cNvPr id="12" name="Graphic 12" descr="Sad face with solid fill">
            <a:extLst>
              <a:ext uri="{FF2B5EF4-FFF2-40B4-BE49-F238E27FC236}">
                <a16:creationId xmlns="" xmlns:a16="http://schemas.microsoft.com/office/drawing/2014/main" id="{FC8CEF84-37C6-403A-A196-FBECAFE103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9815" y="2592318"/>
            <a:ext cx="914400" cy="914400"/>
          </a:xfrm>
          <a:prstGeom prst="rect">
            <a:avLst/>
          </a:prstGeom>
        </p:spPr>
      </p:pic>
      <p:pic>
        <p:nvPicPr>
          <p:cNvPr id="14" name="Graphic 10" descr="Smiling face with solid fill">
            <a:extLst>
              <a:ext uri="{FF2B5EF4-FFF2-40B4-BE49-F238E27FC236}">
                <a16:creationId xmlns="" xmlns:a16="http://schemas.microsoft.com/office/drawing/2014/main" id="{540E0B4D-5F2E-4353-AD09-A80115F5EE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2627" y="2592318"/>
            <a:ext cx="914400" cy="914400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="" xmlns:a16="http://schemas.microsoft.com/office/drawing/2014/main" id="{F1C2582A-76DA-4A12-86A4-79C655D88F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7034" y="2670134"/>
            <a:ext cx="2317678" cy="609613"/>
          </a:xfrm>
          <a:prstGeom prst="rect">
            <a:avLst/>
          </a:prstGeom>
        </p:spPr>
      </p:pic>
      <p:sp>
        <p:nvSpPr>
          <p:cNvPr id="17" name="Content Placeholder 21">
            <a:extLst>
              <a:ext uri="{FF2B5EF4-FFF2-40B4-BE49-F238E27FC236}">
                <a16:creationId xmlns="" xmlns:a16="http://schemas.microsoft.com/office/drawing/2014/main" id="{14452E03-0DB6-46AD-828A-635C86657067}"/>
              </a:ext>
            </a:extLst>
          </p:cNvPr>
          <p:cNvSpPr txBox="1">
            <a:spLocks/>
          </p:cNvSpPr>
          <p:nvPr/>
        </p:nvSpPr>
        <p:spPr>
          <a:xfrm>
            <a:off x="10014712" y="2447762"/>
            <a:ext cx="285084" cy="222372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6">
            <a:extLst>
              <a:ext uri="{FF2B5EF4-FFF2-40B4-BE49-F238E27FC236}">
                <a16:creationId xmlns="" xmlns:a16="http://schemas.microsoft.com/office/drawing/2014/main" id="{F1C2582A-76DA-4A12-86A4-79C655D88F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2800" y="2773732"/>
            <a:ext cx="2097015" cy="55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1066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4</a:t>
            </a:fld>
            <a:endParaRPr lang="da-DK"/>
          </a:p>
        </p:txBody>
      </p:sp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9874BD79-20DB-43A3-B005-8D59D9DAC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683" y="-5757"/>
            <a:ext cx="8297246" cy="3017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522" y="5213349"/>
            <a:ext cx="5449478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The gas loop</a:t>
            </a:r>
          </a:p>
        </p:txBody>
      </p:sp>
      <p:pic>
        <p:nvPicPr>
          <p:cNvPr id="7" name="Picture 20">
            <a:extLst>
              <a:ext uri="{FF2B5EF4-FFF2-40B4-BE49-F238E27FC236}">
                <a16:creationId xmlns="" xmlns:a16="http://schemas.microsoft.com/office/drawing/2014/main" id="{40789EC6-5DED-47F3-8FF9-4BFFBDFE3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218" y="3125338"/>
            <a:ext cx="5454511" cy="369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25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Neo Sans Pro"/>
              </a:rPr>
              <a:t>Mathematical model – differential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5</a:t>
            </a:fld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A399F4F-B5ED-4EDE-86EE-BBF0F3ECD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358" y="5478130"/>
            <a:ext cx="1638300" cy="314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2E947AD-5ADD-4A56-9DCA-1454B5DE7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50" y="4955446"/>
            <a:ext cx="2090735" cy="522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88430B9-A958-4C56-B1DF-5CC9A5F96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157" y="3522286"/>
            <a:ext cx="2883477" cy="704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36064F5-46FC-438A-990F-B6C8B8318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5153" y="4183942"/>
            <a:ext cx="4416064" cy="596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22BB1BC-4902-4220-8CC6-DBB0F16248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6428" y="5972655"/>
            <a:ext cx="1666875" cy="628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1C537D1-6A2B-4AD2-BB8E-BAC202C566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4425" y="2350825"/>
            <a:ext cx="2343150" cy="400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5E951220-1BDC-4169-BCF9-B7CA208DA8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8009" y="2846306"/>
            <a:ext cx="2009775" cy="419100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="" xmlns:a16="http://schemas.microsoft.com/office/drawing/2014/main" id="{E8553951-D7A3-484A-A1DD-685C0B9A5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8486432" cy="4667251"/>
          </a:xfrm>
        </p:spPr>
        <p:txBody>
          <a:bodyPr>
            <a:normAutofit fontScale="92500" lnSpcReduction="10000"/>
          </a:bodyPr>
          <a:lstStyle/>
          <a:p>
            <a:r>
              <a:rPr lang="da-DK" dirty="0">
                <a:latin typeface="Neo Sans Pro" panose="020B0504030504040204" pitchFamily="34" charset="0"/>
              </a:rPr>
              <a:t>Goal: state space model description</a:t>
            </a:r>
          </a:p>
          <a:p>
            <a:endParaRPr lang="da-DK" dirty="0">
              <a:latin typeface="Neo Sans Pro" panose="020B0504030504040204" pitchFamily="34" charset="0"/>
            </a:endParaRPr>
          </a:p>
          <a:p>
            <a:endParaRPr lang="da-DK" dirty="0">
              <a:latin typeface="Neo Sans Pro" panose="020B0504030504040204" pitchFamily="34" charset="0"/>
            </a:endParaRPr>
          </a:p>
          <a:p>
            <a:r>
              <a:rPr lang="da-DK" dirty="0">
                <a:latin typeface="Neo Sans Pro" panose="020B0504030504040204" pitchFamily="34" charset="0"/>
              </a:rPr>
              <a:t>Applied differential equations</a:t>
            </a:r>
          </a:p>
          <a:p>
            <a:pPr lvl="1"/>
            <a:r>
              <a:rPr lang="da-DK" dirty="0">
                <a:latin typeface="Neo Sans Pro" panose="020B0504030504040204" pitchFamily="34" charset="0"/>
              </a:rPr>
              <a:t>Mass balance equation</a:t>
            </a:r>
          </a:p>
          <a:p>
            <a:pPr lvl="1"/>
            <a:endParaRPr lang="da-DK" dirty="0">
              <a:latin typeface="Neo Sans Pro" panose="020B0504030504040204" pitchFamily="34" charset="0"/>
            </a:endParaRPr>
          </a:p>
          <a:p>
            <a:pPr lvl="1"/>
            <a:r>
              <a:rPr lang="da-DK" dirty="0">
                <a:latin typeface="Neo Sans Pro" panose="020B0504030504040204" pitchFamily="34" charset="0"/>
              </a:rPr>
              <a:t>Energy balance equation</a:t>
            </a:r>
          </a:p>
          <a:p>
            <a:pPr lvl="1"/>
            <a:endParaRPr lang="da-DK" dirty="0">
              <a:latin typeface="Neo Sans Pro" panose="020B0504030504040204" pitchFamily="34" charset="0"/>
            </a:endParaRPr>
          </a:p>
          <a:p>
            <a:pPr lvl="1"/>
            <a:r>
              <a:rPr lang="da-DK" dirty="0">
                <a:latin typeface="Neo Sans Pro" panose="020B0504030504040204" pitchFamily="34" charset="0"/>
              </a:rPr>
              <a:t>Chain rule</a:t>
            </a:r>
          </a:p>
          <a:p>
            <a:pPr lvl="1"/>
            <a:endParaRPr lang="da-DK" dirty="0">
              <a:latin typeface="Neo Sans Pro" panose="020B0504030504040204" pitchFamily="34" charset="0"/>
            </a:endParaRPr>
          </a:p>
          <a:p>
            <a:pPr lvl="2"/>
            <a:r>
              <a:rPr lang="da-DK" dirty="0">
                <a:latin typeface="Neo Sans Pro" panose="020B0504030504040204" pitchFamily="34" charset="0"/>
              </a:rPr>
              <a:t>Two properties: given by the phase rule</a:t>
            </a:r>
          </a:p>
          <a:p>
            <a:pPr lvl="2"/>
            <a:endParaRPr lang="da-DK" dirty="0">
              <a:latin typeface="Neo Sans Pro" panose="020B0504030504040204" pitchFamily="34" charset="0"/>
            </a:endParaRPr>
          </a:p>
          <a:p>
            <a:pPr lvl="1"/>
            <a:r>
              <a:rPr lang="da-DK" dirty="0">
                <a:latin typeface="Neo Sans Pro" panose="020B0504030504040204" pitchFamily="34" charset="0"/>
              </a:rPr>
              <a:t>Low pass filter</a:t>
            </a:r>
          </a:p>
        </p:txBody>
      </p:sp>
    </p:spTree>
    <p:extLst>
      <p:ext uri="{BB962C8B-B14F-4D97-AF65-F5344CB8AC3E}">
        <p14:creationId xmlns:p14="http://schemas.microsoft.com/office/powerpoint/2010/main" val="2246365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010" y="72341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Mathematical model – heat transfer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6</a:t>
            </a:fld>
            <a:endParaRPr lang="da-DK"/>
          </a:p>
        </p:txBody>
      </p:sp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921DF375-A29A-4261-BB2D-97FB91BE3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733" y="3429000"/>
            <a:ext cx="4091232" cy="34004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F383AF93-F13F-448A-83AB-406812C21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188" y="3968895"/>
            <a:ext cx="3858425" cy="28405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DB2EAEFC-962B-4817-AFE0-3AFDEC5B2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280" y="1294542"/>
            <a:ext cx="4292462" cy="579639"/>
          </a:xfrm>
          <a:prstGeom prst="rect">
            <a:avLst/>
          </a:prstGeom>
        </p:spPr>
      </p:pic>
      <p:sp>
        <p:nvSpPr>
          <p:cNvPr id="36" name="Content Placeholder 21">
            <a:extLst>
              <a:ext uri="{FF2B5EF4-FFF2-40B4-BE49-F238E27FC236}">
                <a16:creationId xmlns="" xmlns:a16="http://schemas.microsoft.com/office/drawing/2014/main" id="{41FFE8C0-6316-496F-A1A3-A3BCF3842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689"/>
            <a:ext cx="5892533" cy="2741343"/>
          </a:xfrm>
        </p:spPr>
        <p:txBody>
          <a:bodyPr>
            <a:normAutofit/>
          </a:bodyPr>
          <a:lstStyle/>
          <a:p>
            <a:r>
              <a:rPr lang="da-DK" dirty="0" smtClean="0">
                <a:latin typeface="Neo Sans Pro"/>
              </a:rPr>
              <a:t>Energy </a:t>
            </a:r>
            <a:r>
              <a:rPr lang="da-DK" dirty="0">
                <a:latin typeface="Neo Sans Pro"/>
              </a:rPr>
              <a:t>balance</a:t>
            </a:r>
          </a:p>
          <a:p>
            <a:r>
              <a:rPr lang="da-DK" dirty="0">
                <a:latin typeface="Neo Sans Pro"/>
              </a:rPr>
              <a:t>Most assumptions are made here</a:t>
            </a:r>
          </a:p>
          <a:p>
            <a:pPr lvl="1"/>
            <a:r>
              <a:rPr lang="da-DK" dirty="0">
                <a:latin typeface="Neo Sans Pro"/>
              </a:rPr>
              <a:t>Linear resistance model</a:t>
            </a:r>
          </a:p>
          <a:p>
            <a:pPr lvl="1"/>
            <a:r>
              <a:rPr lang="da-DK" dirty="0">
                <a:latin typeface="Neo Sans Pro"/>
              </a:rPr>
              <a:t>First order convection </a:t>
            </a:r>
            <a:r>
              <a:rPr lang="da-DK" dirty="0" smtClean="0">
                <a:latin typeface="Neo Sans Pro"/>
              </a:rPr>
              <a:t>model</a:t>
            </a:r>
          </a:p>
          <a:p>
            <a:pPr lvl="1"/>
            <a:r>
              <a:rPr lang="da-DK" dirty="0" smtClean="0">
                <a:latin typeface="Neo Sans Pro"/>
              </a:rPr>
              <a:t>Neglected </a:t>
            </a:r>
            <a:r>
              <a:rPr lang="da-DK" dirty="0">
                <a:latin typeface="Neo Sans Pro"/>
              </a:rPr>
              <a:t>spatial temperature difference distribution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89D1DD9D-2624-44ED-BF74-8F8BBCF01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727" y="2264586"/>
            <a:ext cx="4178380" cy="1189038"/>
          </a:xfrm>
          <a:prstGeom prst="rect">
            <a:avLst/>
          </a:prstGeom>
        </p:spPr>
      </p:pic>
      <p:sp>
        <p:nvSpPr>
          <p:cNvPr id="9" name="Content Placeholder 21">
            <a:extLst>
              <a:ext uri="{FF2B5EF4-FFF2-40B4-BE49-F238E27FC236}">
                <a16:creationId xmlns="" xmlns:a16="http://schemas.microsoft.com/office/drawing/2014/main" id="{41FFE8C0-6316-496F-A1A3-A3BCF3842837}"/>
              </a:ext>
            </a:extLst>
          </p:cNvPr>
          <p:cNvSpPr txBox="1">
            <a:spLocks/>
          </p:cNvSpPr>
          <p:nvPr/>
        </p:nvSpPr>
        <p:spPr>
          <a:xfrm>
            <a:off x="7970742" y="1230985"/>
            <a:ext cx="1547068" cy="512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dirty="0" err="1">
                <a:latin typeface="Neo Sans Pro"/>
              </a:rPr>
              <a:t>f</a:t>
            </a:r>
            <a:r>
              <a:rPr lang="hu-HU" dirty="0" err="1" smtClean="0">
                <a:latin typeface="Neo Sans Pro"/>
              </a:rPr>
              <a:t>or</a:t>
            </a:r>
            <a:r>
              <a:rPr lang="hu-HU" dirty="0" smtClean="0">
                <a:latin typeface="Neo Sans Pro"/>
              </a:rPr>
              <a:t> </a:t>
            </a:r>
            <a:r>
              <a:rPr lang="hu-HU" dirty="0" err="1" smtClean="0">
                <a:latin typeface="Neo Sans Pro"/>
              </a:rPr>
              <a:t>cells</a:t>
            </a:r>
            <a:endParaRPr lang="da-DK" dirty="0">
              <a:latin typeface="Neo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730422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Neo Sans Pro"/>
              </a:rPr>
              <a:t>Mathematical model - simplifications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7</a:t>
            </a:fld>
            <a:endParaRPr lang="da-DK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3DA159B-1C3F-41A2-96D8-7695523F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515" y="1581506"/>
            <a:ext cx="5091549" cy="11241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FAD603BB-F669-4B80-B090-0A8DEC098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661" y="3417428"/>
            <a:ext cx="3362325" cy="723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56CC9F36-5FDC-40EA-8DA9-5552DB785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773" y="4639879"/>
            <a:ext cx="1905000" cy="4762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7633B6D7-969A-410C-8AA9-CC592C1C166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r="48798" b="45980"/>
          <a:stretch/>
        </p:blipFill>
        <p:spPr>
          <a:xfrm>
            <a:off x="8352149" y="5178818"/>
            <a:ext cx="2399266" cy="163927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C5BCCD34-6D83-4D1F-8C03-2C13DB98981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9" r="49711"/>
          <a:stretch/>
        </p:blipFill>
        <p:spPr>
          <a:xfrm>
            <a:off x="5383130" y="5242250"/>
            <a:ext cx="2046505" cy="16157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083EE13B-9F56-467A-956B-4D37DBA3C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1061" y="4622754"/>
            <a:ext cx="2090735" cy="522684"/>
          </a:xfrm>
          <a:prstGeom prst="rect">
            <a:avLst/>
          </a:prstGeom>
        </p:spPr>
      </p:pic>
      <p:sp>
        <p:nvSpPr>
          <p:cNvPr id="18" name="Content Placeholder 21">
            <a:extLst>
              <a:ext uri="{FF2B5EF4-FFF2-40B4-BE49-F238E27FC236}">
                <a16:creationId xmlns="" xmlns:a16="http://schemas.microsoft.com/office/drawing/2014/main" id="{F50523B3-C301-484D-8EA0-73CA00DA6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35" y="1651182"/>
            <a:ext cx="3899098" cy="4973354"/>
          </a:xfrm>
        </p:spPr>
        <p:txBody>
          <a:bodyPr>
            <a:normAutofit fontScale="92500"/>
          </a:bodyPr>
          <a:lstStyle/>
          <a:p>
            <a:r>
              <a:rPr lang="da-DK" dirty="0">
                <a:latin typeface="Neo Sans Pro"/>
              </a:rPr>
              <a:t>Main problems</a:t>
            </a:r>
          </a:p>
          <a:p>
            <a:pPr lvl="1"/>
            <a:r>
              <a:rPr lang="da-DK" dirty="0">
                <a:latin typeface="Neo Sans Pro"/>
              </a:rPr>
              <a:t>Controllability issues</a:t>
            </a:r>
          </a:p>
          <a:p>
            <a:pPr lvl="1"/>
            <a:r>
              <a:rPr lang="da-DK" dirty="0">
                <a:latin typeface="Neo Sans Pro"/>
              </a:rPr>
              <a:t>Information distribution of estimator</a:t>
            </a:r>
          </a:p>
          <a:p>
            <a:pPr lvl="1"/>
            <a:r>
              <a:rPr lang="da-DK" dirty="0">
                <a:latin typeface="Neo Sans Pro"/>
              </a:rPr>
              <a:t>Large range of partial differentials</a:t>
            </a:r>
          </a:p>
          <a:p>
            <a:r>
              <a:rPr lang="da-DK" dirty="0">
                <a:latin typeface="Neo Sans Pro"/>
              </a:rPr>
              <a:t>Solutions</a:t>
            </a:r>
          </a:p>
          <a:p>
            <a:pPr lvl="1"/>
            <a:r>
              <a:rPr lang="da-DK" dirty="0">
                <a:latin typeface="Neo Sans Pro"/>
              </a:rPr>
              <a:t>No bypass valve and heat recovery unit</a:t>
            </a:r>
          </a:p>
          <a:p>
            <a:pPr lvl="1"/>
            <a:r>
              <a:rPr lang="da-DK" dirty="0">
                <a:latin typeface="Neo Sans Pro"/>
              </a:rPr>
              <a:t>One-cell gas cooler</a:t>
            </a:r>
          </a:p>
          <a:p>
            <a:pPr lvl="1"/>
            <a:r>
              <a:rPr lang="da-DK" dirty="0">
                <a:latin typeface="Neo Sans Pro"/>
              </a:rPr>
              <a:t>Perception of dynamics</a:t>
            </a:r>
          </a:p>
          <a:p>
            <a:pPr lvl="1"/>
            <a:r>
              <a:rPr lang="da-DK" dirty="0">
                <a:latin typeface="Neo Sans Pro"/>
              </a:rPr>
              <a:t>Look-up table, assuming steady state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="" xmlns:a16="http://schemas.microsoft.com/office/drawing/2014/main" id="{BF313899-2570-4268-AD4F-0E820811C8F1}"/>
              </a:ext>
            </a:extLst>
          </p:cNvPr>
          <p:cNvSpPr/>
          <p:nvPr/>
        </p:nvSpPr>
        <p:spPr>
          <a:xfrm rot="2660723">
            <a:off x="9196285" y="276816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Arrow: Right 20">
            <a:extLst>
              <a:ext uri="{FF2B5EF4-FFF2-40B4-BE49-F238E27FC236}">
                <a16:creationId xmlns="" xmlns:a16="http://schemas.microsoft.com/office/drawing/2014/main" id="{1A6C8A08-2BAD-4AF3-B09B-0195C3D287B0}"/>
              </a:ext>
            </a:extLst>
          </p:cNvPr>
          <p:cNvSpPr/>
          <p:nvPr/>
        </p:nvSpPr>
        <p:spPr>
          <a:xfrm>
            <a:off x="7454069" y="463568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F77FA43-A140-42DF-A433-E16B33280E4B}"/>
              </a:ext>
            </a:extLst>
          </p:cNvPr>
          <p:cNvSpPr/>
          <p:nvPr/>
        </p:nvSpPr>
        <p:spPr>
          <a:xfrm>
            <a:off x="4737932" y="4331483"/>
            <a:ext cx="7606467" cy="26140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5CD5472B-1323-4257-969F-CDE4ECB54511}"/>
              </a:ext>
            </a:extLst>
          </p:cNvPr>
          <p:cNvSpPr/>
          <p:nvPr/>
        </p:nvSpPr>
        <p:spPr>
          <a:xfrm>
            <a:off x="4737931" y="1523793"/>
            <a:ext cx="7606467" cy="26140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60703CC2-9BFE-40FF-A204-38E1E24A6E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74131" y="2835182"/>
            <a:ext cx="1304925" cy="6762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FF95AD06-9AAD-42B0-92DC-CDBE0F655A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65" t="57762" r="58368" b="13015"/>
          <a:stretch/>
        </p:blipFill>
        <p:spPr>
          <a:xfrm>
            <a:off x="11740899" y="2962044"/>
            <a:ext cx="422976" cy="5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97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21">
            <a:extLst>
              <a:ext uri="{FF2B5EF4-FFF2-40B4-BE49-F238E27FC236}">
                <a16:creationId xmlns="" xmlns:a16="http://schemas.microsoft.com/office/drawing/2014/main" id="{30453C09-986F-4D37-8182-EA239616B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007"/>
            <a:ext cx="4584812" cy="2025531"/>
          </a:xfrm>
        </p:spPr>
        <p:txBody>
          <a:bodyPr>
            <a:normAutofit fontScale="77500" lnSpcReduction="20000"/>
          </a:bodyPr>
          <a:lstStyle/>
          <a:p>
            <a:r>
              <a:rPr lang="da-DK" dirty="0">
                <a:latin typeface="Neo Sans Pro"/>
              </a:rPr>
              <a:t>Nonlinear model</a:t>
            </a:r>
          </a:p>
          <a:p>
            <a:r>
              <a:rPr lang="da-DK" dirty="0">
                <a:latin typeface="Neo Sans Pro"/>
              </a:rPr>
              <a:t>Disturbance: enthalpy difference</a:t>
            </a:r>
          </a:p>
          <a:p>
            <a:r>
              <a:rPr lang="da-DK" dirty="0">
                <a:latin typeface="Neo Sans Pro"/>
              </a:rPr>
              <a:t>Linearization</a:t>
            </a:r>
          </a:p>
          <a:p>
            <a:pPr lvl="1"/>
            <a:r>
              <a:rPr lang="da-DK" dirty="0">
                <a:latin typeface="Neo Sans Pro"/>
              </a:rPr>
              <a:t>Analysis at a set-point</a:t>
            </a:r>
          </a:p>
          <a:p>
            <a:r>
              <a:rPr lang="da-DK" dirty="0">
                <a:latin typeface="Neo Sans Pro"/>
              </a:rPr>
              <a:t>Conversion to discrete time (1s)</a:t>
            </a:r>
          </a:p>
          <a:p>
            <a:endParaRPr lang="da-DK" dirty="0">
              <a:latin typeface="Neo Sans Pro"/>
            </a:endParaRPr>
          </a:p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41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Mathematical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8</a:t>
            </a:fld>
            <a:endParaRPr lang="da-DK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1C537D1-6A2B-4AD2-BB8E-BAC202C56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025" y="498097"/>
            <a:ext cx="2343150" cy="400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5E951220-1BDC-4169-BCF9-B7CA208DA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053" y="1044533"/>
            <a:ext cx="2009775" cy="41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13A5B92F-E102-40FE-B7B0-AD653353C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012" y="1694976"/>
            <a:ext cx="6649083" cy="26023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F4C9A5C8-63F9-4F96-9B40-475E71319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712" y="4815868"/>
            <a:ext cx="2409116" cy="115524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8CD852C9-5DB0-4ED3-B13E-3A452205DB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05" y="3271538"/>
            <a:ext cx="5097411" cy="344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02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ACBA8376-B324-4695-B01E-A912C6AEA9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957" y="2328484"/>
            <a:ext cx="4626372" cy="17358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C57DE79-AC86-4A4B-8439-C4CF517D4A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" y="5196666"/>
            <a:ext cx="4468298" cy="16765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1B6584B-43E8-4EE8-BC48-8954794ADA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719" y="616580"/>
            <a:ext cx="4626372" cy="17358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A4389F-9749-4794-A09F-09EC848D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700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The plants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69ABA2A2-BB3F-4BC4-B68D-61BBA68D5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140" y="339898"/>
            <a:ext cx="3010303" cy="5657701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E3EA40A-0BF1-4762-BAF1-6F13E8257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9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2BC9188-E85C-4871-96E8-FB007F43E6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12" y="2687182"/>
            <a:ext cx="3439619" cy="2579714"/>
          </a:xfrm>
          <a:prstGeom prst="rect">
            <a:avLst/>
          </a:prstGeom>
        </p:spPr>
      </p:pic>
      <p:sp>
        <p:nvSpPr>
          <p:cNvPr id="9" name="Content Placeholder 21">
            <a:extLst>
              <a:ext uri="{FF2B5EF4-FFF2-40B4-BE49-F238E27FC236}">
                <a16:creationId xmlns="" xmlns:a16="http://schemas.microsoft.com/office/drawing/2014/main" id="{D786E795-C283-4919-8BF5-89411A243FB2}"/>
              </a:ext>
            </a:extLst>
          </p:cNvPr>
          <p:cNvSpPr txBox="1">
            <a:spLocks/>
          </p:cNvSpPr>
          <p:nvPr/>
        </p:nvSpPr>
        <p:spPr>
          <a:xfrm>
            <a:off x="838200" y="1429010"/>
            <a:ext cx="4247454" cy="1059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Field experiment</a:t>
            </a:r>
          </a:p>
          <a:p>
            <a:r>
              <a:rPr lang="da-DK" dirty="0">
                <a:latin typeface="Neo Sans Pro"/>
              </a:rPr>
              <a:t>Simulation</a:t>
            </a:r>
          </a:p>
          <a:p>
            <a:endParaRPr lang="da-DK" dirty="0">
              <a:latin typeface="Neo Sans Pro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386005A-C4EA-405B-9D8C-5CAA5799CFAB}"/>
              </a:ext>
            </a:extLst>
          </p:cNvPr>
          <p:cNvSpPr/>
          <p:nvPr/>
        </p:nvSpPr>
        <p:spPr>
          <a:xfrm>
            <a:off x="4374037" y="136526"/>
            <a:ext cx="7616859" cy="60191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1A8CFC0-9FF9-4F67-9EA3-BAD0E4DC0A9B}"/>
              </a:ext>
            </a:extLst>
          </p:cNvPr>
          <p:cNvSpPr/>
          <p:nvPr/>
        </p:nvSpPr>
        <p:spPr>
          <a:xfrm>
            <a:off x="247060" y="2603850"/>
            <a:ext cx="4024897" cy="62261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81277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4584</TotalTime>
  <Words>1406</Words>
  <Application>Microsoft Office PowerPoint</Application>
  <PresentationFormat>Szélesvásznú</PresentationFormat>
  <Paragraphs>314</Paragraphs>
  <Slides>33</Slides>
  <Notes>21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Neo Sans Pro</vt:lpstr>
      <vt:lpstr>Times New Roman</vt:lpstr>
      <vt:lpstr>Office Theme</vt:lpstr>
      <vt:lpstr>Fault Detection for the Control of Supermarket Refrigeration Systems</vt:lpstr>
      <vt:lpstr>Schedule</vt:lpstr>
      <vt:lpstr>Physical model</vt:lpstr>
      <vt:lpstr>The gas loop</vt:lpstr>
      <vt:lpstr>Mathematical model – differential equations</vt:lpstr>
      <vt:lpstr>Mathematical model – heat transfer</vt:lpstr>
      <vt:lpstr>Mathematical model - simplifications</vt:lpstr>
      <vt:lpstr>Mathematical model</vt:lpstr>
      <vt:lpstr>The plants</vt:lpstr>
      <vt:lpstr>The state estimator</vt:lpstr>
      <vt:lpstr>Parameter estimation and residuals</vt:lpstr>
      <vt:lpstr>Parameter estimation and residuals</vt:lpstr>
      <vt:lpstr>Fault Detection</vt:lpstr>
      <vt:lpstr>Fault Detection – Expectation Maximization</vt:lpstr>
      <vt:lpstr>Fault Detection – Expectation Maximization</vt:lpstr>
      <vt:lpstr>Fault handling</vt:lpstr>
      <vt:lpstr>Results and Evaluation</vt:lpstr>
      <vt:lpstr>Results and Evaluation - fault diagnosis</vt:lpstr>
      <vt:lpstr>Results and Evaluation - fault diagnosis</vt:lpstr>
      <vt:lpstr>Results – measurement reconstruction</vt:lpstr>
      <vt:lpstr>Results and Evaluation – control performance</vt:lpstr>
      <vt:lpstr>Results – state estimation quality</vt:lpstr>
      <vt:lpstr>Conclusion</vt:lpstr>
      <vt:lpstr>Future work</vt:lpstr>
      <vt:lpstr>Thank you for the attention!</vt:lpstr>
      <vt:lpstr>Appendix</vt:lpstr>
      <vt:lpstr>Refrigeration systems</vt:lpstr>
      <vt:lpstr>Residual whitening</vt:lpstr>
      <vt:lpstr>Fault Detection – Expectation Maximization</vt:lpstr>
      <vt:lpstr>Results and Evaluation - fault diagnosis</vt:lpstr>
      <vt:lpstr>Results – measurement reconstruction</vt:lpstr>
      <vt:lpstr>Results – state estimation quality</vt:lpstr>
      <vt:lpstr>Corrections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based fault detection of a supermarket refrigeration system</dc:title>
  <dc:creator>Zoltan Mark Pinter</dc:creator>
  <cp:lastModifiedBy>Zoltán</cp:lastModifiedBy>
  <cp:revision>168</cp:revision>
  <dcterms:created xsi:type="dcterms:W3CDTF">2019-07-10T08:31:32Z</dcterms:created>
  <dcterms:modified xsi:type="dcterms:W3CDTF">2019-09-01T17:32:21Z</dcterms:modified>
</cp:coreProperties>
</file>